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9"/>
  </p:notesMasterIdLst>
  <p:sldIdLst>
    <p:sldId id="256" r:id="rId2"/>
    <p:sldId id="797" r:id="rId3"/>
    <p:sldId id="269" r:id="rId4"/>
    <p:sldId id="652" r:id="rId5"/>
    <p:sldId id="643" r:id="rId6"/>
    <p:sldId id="644" r:id="rId7"/>
    <p:sldId id="645" r:id="rId8"/>
    <p:sldId id="592" r:id="rId9"/>
    <p:sldId id="794" r:id="rId10"/>
    <p:sldId id="594" r:id="rId11"/>
    <p:sldId id="746" r:id="rId12"/>
    <p:sldId id="795" r:id="rId13"/>
    <p:sldId id="697" r:id="rId14"/>
    <p:sldId id="796" r:id="rId15"/>
    <p:sldId id="646" r:id="rId16"/>
    <p:sldId id="595" r:id="rId17"/>
    <p:sldId id="596" r:id="rId18"/>
    <p:sldId id="747" r:id="rId19"/>
    <p:sldId id="662" r:id="rId20"/>
    <p:sldId id="642" r:id="rId21"/>
    <p:sldId id="660" r:id="rId22"/>
    <p:sldId id="661" r:id="rId23"/>
    <p:sldId id="686" r:id="rId24"/>
    <p:sldId id="798" r:id="rId25"/>
    <p:sldId id="687" r:id="rId26"/>
    <p:sldId id="663" r:id="rId27"/>
    <p:sldId id="664" r:id="rId28"/>
    <p:sldId id="598" r:id="rId29"/>
    <p:sldId id="599" r:id="rId30"/>
    <p:sldId id="708" r:id="rId31"/>
    <p:sldId id="603" r:id="rId32"/>
    <p:sldId id="604" r:id="rId33"/>
    <p:sldId id="605" r:id="rId34"/>
    <p:sldId id="606" r:id="rId35"/>
    <p:sldId id="607" r:id="rId36"/>
    <p:sldId id="608" r:id="rId37"/>
    <p:sldId id="609" r:id="rId38"/>
    <p:sldId id="610" r:id="rId39"/>
    <p:sldId id="701" r:id="rId40"/>
    <p:sldId id="617" r:id="rId41"/>
    <p:sldId id="709" r:id="rId42"/>
    <p:sldId id="700" r:id="rId43"/>
    <p:sldId id="691" r:id="rId44"/>
    <p:sldId id="688" r:id="rId45"/>
    <p:sldId id="653" r:id="rId46"/>
    <p:sldId id="654" r:id="rId47"/>
    <p:sldId id="647" r:id="rId48"/>
    <p:sldId id="748" r:id="rId49"/>
    <p:sldId id="749" r:id="rId50"/>
    <p:sldId id="620" r:id="rId51"/>
    <p:sldId id="813" r:id="rId52"/>
    <p:sldId id="814" r:id="rId53"/>
    <p:sldId id="710" r:id="rId54"/>
    <p:sldId id="762" r:id="rId55"/>
    <p:sldId id="711" r:id="rId56"/>
    <p:sldId id="622" r:id="rId57"/>
    <p:sldId id="753" r:id="rId58"/>
    <p:sldId id="754" r:id="rId59"/>
    <p:sldId id="631" r:id="rId60"/>
    <p:sldId id="755" r:id="rId61"/>
    <p:sldId id="627" r:id="rId62"/>
    <p:sldId id="739" r:id="rId63"/>
    <p:sldId id="628" r:id="rId64"/>
    <p:sldId id="740" r:id="rId65"/>
    <p:sldId id="742" r:id="rId66"/>
    <p:sldId id="630" r:id="rId67"/>
    <p:sldId id="632" r:id="rId68"/>
    <p:sldId id="713" r:id="rId69"/>
    <p:sldId id="528" r:id="rId70"/>
    <p:sldId id="776" r:id="rId71"/>
    <p:sldId id="651" r:id="rId72"/>
    <p:sldId id="714" r:id="rId73"/>
    <p:sldId id="692" r:id="rId74"/>
    <p:sldId id="759" r:id="rId75"/>
    <p:sldId id="758" r:id="rId76"/>
    <p:sldId id="540" r:id="rId77"/>
    <p:sldId id="793" r:id="rId78"/>
    <p:sldId id="539" r:id="rId79"/>
    <p:sldId id="715" r:id="rId80"/>
    <p:sldId id="791" r:id="rId81"/>
    <p:sldId id="790" r:id="rId82"/>
    <p:sldId id="785" r:id="rId83"/>
    <p:sldId id="685" r:id="rId84"/>
    <p:sldId id="705" r:id="rId85"/>
    <p:sldId id="667" r:id="rId86"/>
    <p:sldId id="757" r:id="rId87"/>
    <p:sldId id="658" r:id="rId88"/>
    <p:sldId id="706" r:id="rId89"/>
    <p:sldId id="780" r:id="rId90"/>
    <p:sldId id="694" r:id="rId91"/>
    <p:sldId id="716" r:id="rId92"/>
    <p:sldId id="659" r:id="rId93"/>
    <p:sldId id="787" r:id="rId94"/>
    <p:sldId id="782" r:id="rId95"/>
    <p:sldId id="728" r:id="rId96"/>
    <p:sldId id="732" r:id="rId97"/>
    <p:sldId id="729" r:id="rId98"/>
    <p:sldId id="731" r:id="rId99"/>
    <p:sldId id="817" r:id="rId100"/>
    <p:sldId id="575" r:id="rId101"/>
    <p:sldId id="577" r:id="rId102"/>
    <p:sldId id="578" r:id="rId103"/>
    <p:sldId id="579" r:id="rId104"/>
    <p:sldId id="770" r:id="rId105"/>
    <p:sldId id="771" r:id="rId106"/>
    <p:sldId id="815" r:id="rId107"/>
    <p:sldId id="801" r:id="rId108"/>
    <p:sldId id="552" r:id="rId109"/>
    <p:sldId id="695" r:id="rId110"/>
    <p:sldId id="804" r:id="rId111"/>
    <p:sldId id="805" r:id="rId112"/>
    <p:sldId id="743" r:id="rId113"/>
    <p:sldId id="696" r:id="rId114"/>
    <p:sldId id="554" r:id="rId115"/>
    <p:sldId id="672" r:id="rId116"/>
    <p:sldId id="680" r:id="rId117"/>
    <p:sldId id="816" r:id="rId118"/>
    <p:sldId id="806" r:id="rId119"/>
    <p:sldId id="807" r:id="rId120"/>
    <p:sldId id="808" r:id="rId121"/>
    <p:sldId id="765" r:id="rId122"/>
    <p:sldId id="556" r:id="rId123"/>
    <p:sldId id="735" r:id="rId124"/>
    <p:sldId id="733" r:id="rId125"/>
    <p:sldId id="734" r:id="rId126"/>
    <p:sldId id="766" r:id="rId127"/>
    <p:sldId id="718" r:id="rId128"/>
    <p:sldId id="676" r:id="rId129"/>
    <p:sldId id="719" r:id="rId130"/>
    <p:sldId id="555" r:id="rId131"/>
    <p:sldId id="584" r:id="rId132"/>
    <p:sldId id="564" r:id="rId133"/>
    <p:sldId id="558" r:id="rId134"/>
    <p:sldId id="559" r:id="rId135"/>
    <p:sldId id="773" r:id="rId136"/>
    <p:sldId id="561" r:id="rId137"/>
    <p:sldId id="562" r:id="rId138"/>
    <p:sldId id="774" r:id="rId139"/>
    <p:sldId id="775" r:id="rId140"/>
    <p:sldId id="675" r:id="rId141"/>
    <p:sldId id="677" r:id="rId142"/>
    <p:sldId id="679" r:id="rId143"/>
    <p:sldId id="720" r:id="rId144"/>
    <p:sldId id="566" r:id="rId145"/>
    <p:sldId id="583" r:id="rId146"/>
    <p:sldId id="810" r:id="rId147"/>
    <p:sldId id="811" r:id="rId1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5A40E3-5C76-714E-9A46-42F2E051C7E4}">
          <p14:sldIdLst>
            <p14:sldId id="256"/>
            <p14:sldId id="797"/>
            <p14:sldId id="269"/>
            <p14:sldId id="652"/>
            <p14:sldId id="643"/>
            <p14:sldId id="644"/>
            <p14:sldId id="645"/>
            <p14:sldId id="592"/>
            <p14:sldId id="794"/>
            <p14:sldId id="594"/>
            <p14:sldId id="746"/>
            <p14:sldId id="795"/>
            <p14:sldId id="697"/>
            <p14:sldId id="796"/>
            <p14:sldId id="646"/>
            <p14:sldId id="595"/>
            <p14:sldId id="596"/>
            <p14:sldId id="747"/>
            <p14:sldId id="662"/>
            <p14:sldId id="642"/>
            <p14:sldId id="660"/>
            <p14:sldId id="661"/>
            <p14:sldId id="686"/>
            <p14:sldId id="798"/>
            <p14:sldId id="687"/>
            <p14:sldId id="663"/>
            <p14:sldId id="664"/>
            <p14:sldId id="598"/>
            <p14:sldId id="599"/>
            <p14:sldId id="708"/>
            <p14:sldId id="603"/>
            <p14:sldId id="604"/>
            <p14:sldId id="605"/>
            <p14:sldId id="606"/>
            <p14:sldId id="607"/>
            <p14:sldId id="608"/>
            <p14:sldId id="609"/>
            <p14:sldId id="610"/>
            <p14:sldId id="701"/>
            <p14:sldId id="617"/>
            <p14:sldId id="709"/>
            <p14:sldId id="700"/>
            <p14:sldId id="691"/>
            <p14:sldId id="688"/>
            <p14:sldId id="653"/>
            <p14:sldId id="654"/>
            <p14:sldId id="647"/>
            <p14:sldId id="748"/>
            <p14:sldId id="749"/>
            <p14:sldId id="620"/>
            <p14:sldId id="813"/>
            <p14:sldId id="814"/>
            <p14:sldId id="710"/>
            <p14:sldId id="762"/>
            <p14:sldId id="711"/>
            <p14:sldId id="622"/>
            <p14:sldId id="753"/>
            <p14:sldId id="754"/>
            <p14:sldId id="631"/>
            <p14:sldId id="755"/>
            <p14:sldId id="627"/>
            <p14:sldId id="739"/>
            <p14:sldId id="628"/>
            <p14:sldId id="740"/>
            <p14:sldId id="742"/>
            <p14:sldId id="630"/>
            <p14:sldId id="632"/>
            <p14:sldId id="713"/>
            <p14:sldId id="528"/>
            <p14:sldId id="776"/>
            <p14:sldId id="651"/>
            <p14:sldId id="714"/>
            <p14:sldId id="692"/>
            <p14:sldId id="759"/>
            <p14:sldId id="758"/>
            <p14:sldId id="540"/>
            <p14:sldId id="793"/>
            <p14:sldId id="539"/>
            <p14:sldId id="715"/>
            <p14:sldId id="791"/>
            <p14:sldId id="790"/>
            <p14:sldId id="785"/>
            <p14:sldId id="685"/>
            <p14:sldId id="705"/>
            <p14:sldId id="667"/>
            <p14:sldId id="757"/>
            <p14:sldId id="658"/>
            <p14:sldId id="706"/>
            <p14:sldId id="780"/>
            <p14:sldId id="694"/>
            <p14:sldId id="716"/>
            <p14:sldId id="659"/>
            <p14:sldId id="787"/>
            <p14:sldId id="782"/>
            <p14:sldId id="728"/>
            <p14:sldId id="732"/>
            <p14:sldId id="729"/>
            <p14:sldId id="731"/>
            <p14:sldId id="817"/>
            <p14:sldId id="575"/>
            <p14:sldId id="577"/>
            <p14:sldId id="578"/>
            <p14:sldId id="579"/>
            <p14:sldId id="770"/>
            <p14:sldId id="771"/>
            <p14:sldId id="815"/>
            <p14:sldId id="801"/>
            <p14:sldId id="552"/>
            <p14:sldId id="695"/>
            <p14:sldId id="804"/>
            <p14:sldId id="805"/>
            <p14:sldId id="743"/>
            <p14:sldId id="696"/>
            <p14:sldId id="554"/>
            <p14:sldId id="672"/>
            <p14:sldId id="680"/>
            <p14:sldId id="816"/>
            <p14:sldId id="806"/>
            <p14:sldId id="807"/>
            <p14:sldId id="808"/>
            <p14:sldId id="765"/>
            <p14:sldId id="556"/>
            <p14:sldId id="735"/>
            <p14:sldId id="733"/>
            <p14:sldId id="734"/>
            <p14:sldId id="766"/>
            <p14:sldId id="718"/>
            <p14:sldId id="676"/>
            <p14:sldId id="719"/>
            <p14:sldId id="555"/>
            <p14:sldId id="584"/>
            <p14:sldId id="564"/>
            <p14:sldId id="558"/>
            <p14:sldId id="559"/>
            <p14:sldId id="773"/>
            <p14:sldId id="561"/>
            <p14:sldId id="562"/>
            <p14:sldId id="774"/>
            <p14:sldId id="775"/>
            <p14:sldId id="675"/>
            <p14:sldId id="677"/>
            <p14:sldId id="679"/>
            <p14:sldId id="720"/>
            <p14:sldId id="566"/>
            <p14:sldId id="583"/>
            <p14:sldId id="810"/>
            <p14:sldId id="8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3" autoAdjust="0"/>
  </p:normalViewPr>
  <p:slideViewPr>
    <p:cSldViewPr snapToGrid="0" snapToObjects="1">
      <p:cViewPr>
        <p:scale>
          <a:sx n="100" d="100"/>
          <a:sy n="100" d="100"/>
        </p:scale>
        <p:origin x="-920" y="424"/>
      </p:cViewPr>
      <p:guideLst>
        <p:guide orient="horz" pos="2160"/>
        <p:guide pos="2880"/>
      </p:guideLst>
    </p:cSldViewPr>
  </p:slideViewPr>
  <p:outlineViewPr>
    <p:cViewPr>
      <p:scale>
        <a:sx n="33" d="100"/>
        <a:sy n="33" d="100"/>
      </p:scale>
      <p:origin x="0" y="636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printerSettings" Target="printerSettings/printerSettings1.bin"/><Relationship Id="rId151" Type="http://schemas.openxmlformats.org/officeDocument/2006/relationships/presProps" Target="presProps.xml"/><Relationship Id="rId152" Type="http://schemas.openxmlformats.org/officeDocument/2006/relationships/viewProps" Target="viewProps.xml"/><Relationship Id="rId153" Type="http://schemas.openxmlformats.org/officeDocument/2006/relationships/theme" Target="theme/theme1.xml"/><Relationship Id="rId15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3CBB5-A3FC-354F-95B1-68864CCD5001}" type="doc">
      <dgm:prSet loTypeId="urn:microsoft.com/office/officeart/2005/8/layout/gear1" loCatId="" qsTypeId="urn:microsoft.com/office/officeart/2005/8/quickstyle/simple4" qsCatId="simple" csTypeId="urn:microsoft.com/office/officeart/2005/8/colors/accent1_2" csCatId="accent1" phldr="1"/>
      <dgm:spPr/>
    </dgm:pt>
    <dgm:pt modelId="{ECEB0E80-BF14-3847-94C7-8B19C3C22AE8}">
      <dgm:prSet phldrT="[Text]"/>
      <dgm:spPr/>
      <dgm:t>
        <a:bodyPr/>
        <a:lstStyle/>
        <a:p>
          <a:r>
            <a:rPr lang="en-US" dirty="0" smtClean="0"/>
            <a:t>HLLs</a:t>
          </a:r>
          <a:endParaRPr lang="en-US" dirty="0"/>
        </a:p>
      </dgm:t>
    </dgm:pt>
    <dgm:pt modelId="{DAB300C9-6FF2-B641-9154-280DD0B27D5C}" type="parTrans" cxnId="{6DC8E777-00C9-CC45-9081-9DDC59916BFC}">
      <dgm:prSet/>
      <dgm:spPr/>
      <dgm:t>
        <a:bodyPr/>
        <a:lstStyle/>
        <a:p>
          <a:endParaRPr lang="en-US"/>
        </a:p>
      </dgm:t>
    </dgm:pt>
    <dgm:pt modelId="{9CC4A080-E8E4-144F-BBC4-240A82039E0B}" type="sibTrans" cxnId="{6DC8E777-00C9-CC45-9081-9DDC59916BFC}">
      <dgm:prSet/>
      <dgm:spPr/>
      <dgm:t>
        <a:bodyPr/>
        <a:lstStyle/>
        <a:p>
          <a:endParaRPr lang="en-US"/>
        </a:p>
      </dgm:t>
    </dgm:pt>
    <dgm:pt modelId="{3EB28E91-54C7-ED46-A411-343F16E8B50C}">
      <dgm:prSet phldrT="[Text]"/>
      <dgm:spPr/>
      <dgm:t>
        <a:bodyPr/>
        <a:lstStyle/>
        <a:p>
          <a:r>
            <a:rPr lang="en-US" dirty="0" smtClean="0"/>
            <a:t>L2Ls</a:t>
          </a:r>
          <a:endParaRPr lang="en-US" dirty="0"/>
        </a:p>
      </dgm:t>
    </dgm:pt>
    <dgm:pt modelId="{60A88843-1231-9C43-8780-E8871CEADEFB}" type="parTrans" cxnId="{7223B25B-3A59-5749-BEA0-DADD0BECCEC5}">
      <dgm:prSet/>
      <dgm:spPr/>
      <dgm:t>
        <a:bodyPr/>
        <a:lstStyle/>
        <a:p>
          <a:endParaRPr lang="en-US"/>
        </a:p>
      </dgm:t>
    </dgm:pt>
    <dgm:pt modelId="{72436C54-EAD5-FD41-8E37-3A393E3B30BA}" type="sibTrans" cxnId="{7223B25B-3A59-5749-BEA0-DADD0BECCEC5}">
      <dgm:prSet/>
      <dgm:spPr/>
      <dgm:t>
        <a:bodyPr/>
        <a:lstStyle/>
        <a:p>
          <a:endParaRPr lang="en-US"/>
        </a:p>
      </dgm:t>
    </dgm:pt>
    <dgm:pt modelId="{FBCCE5FC-4D6B-514E-B6E2-EBC7ECAEBDA5}" type="pres">
      <dgm:prSet presAssocID="{3AC3CBB5-A3FC-354F-95B1-68864CCD5001}" presName="composite" presStyleCnt="0">
        <dgm:presLayoutVars>
          <dgm:chMax val="3"/>
          <dgm:animLvl val="lvl"/>
          <dgm:resizeHandles val="exact"/>
        </dgm:presLayoutVars>
      </dgm:prSet>
      <dgm:spPr/>
    </dgm:pt>
    <dgm:pt modelId="{80698A3F-225B-E841-93C6-D54E473AF3DE}" type="pres">
      <dgm:prSet presAssocID="{ECEB0E80-BF14-3847-94C7-8B19C3C22AE8}" presName="gear1" presStyleLbl="node1" presStyleIdx="0" presStyleCnt="2" custLinFactNeighborX="14285">
        <dgm:presLayoutVars>
          <dgm:chMax val="1"/>
          <dgm:bulletEnabled val="1"/>
        </dgm:presLayoutVars>
      </dgm:prSet>
      <dgm:spPr/>
      <dgm:t>
        <a:bodyPr/>
        <a:lstStyle/>
        <a:p>
          <a:endParaRPr lang="en-US"/>
        </a:p>
      </dgm:t>
    </dgm:pt>
    <dgm:pt modelId="{E429B8CD-12A0-B24F-A658-04AC59125AE1}" type="pres">
      <dgm:prSet presAssocID="{ECEB0E80-BF14-3847-94C7-8B19C3C22AE8}" presName="gear1srcNode" presStyleLbl="node1" presStyleIdx="0" presStyleCnt="2"/>
      <dgm:spPr/>
      <dgm:t>
        <a:bodyPr/>
        <a:lstStyle/>
        <a:p>
          <a:endParaRPr lang="en-US"/>
        </a:p>
      </dgm:t>
    </dgm:pt>
    <dgm:pt modelId="{B8DAD99C-B5C6-C74C-9D80-927460764F34}" type="pres">
      <dgm:prSet presAssocID="{ECEB0E80-BF14-3847-94C7-8B19C3C22AE8}" presName="gear1dstNode" presStyleLbl="node1" presStyleIdx="0" presStyleCnt="2"/>
      <dgm:spPr/>
      <dgm:t>
        <a:bodyPr/>
        <a:lstStyle/>
        <a:p>
          <a:endParaRPr lang="en-US"/>
        </a:p>
      </dgm:t>
    </dgm:pt>
    <dgm:pt modelId="{29BBC1FE-5687-6F49-A990-C72CDFFB66B2}" type="pres">
      <dgm:prSet presAssocID="{3EB28E91-54C7-ED46-A411-343F16E8B50C}" presName="gear2" presStyleLbl="node1" presStyleIdx="1" presStyleCnt="2" custScaleX="121243" custScaleY="120207">
        <dgm:presLayoutVars>
          <dgm:chMax val="1"/>
          <dgm:bulletEnabled val="1"/>
        </dgm:presLayoutVars>
      </dgm:prSet>
      <dgm:spPr/>
      <dgm:t>
        <a:bodyPr/>
        <a:lstStyle/>
        <a:p>
          <a:endParaRPr lang="en-US"/>
        </a:p>
      </dgm:t>
    </dgm:pt>
    <dgm:pt modelId="{9624964A-D220-1B40-ACED-22B81128A4E1}" type="pres">
      <dgm:prSet presAssocID="{3EB28E91-54C7-ED46-A411-343F16E8B50C}" presName="gear2srcNode" presStyleLbl="node1" presStyleIdx="1" presStyleCnt="2"/>
      <dgm:spPr/>
      <dgm:t>
        <a:bodyPr/>
        <a:lstStyle/>
        <a:p>
          <a:endParaRPr lang="en-US"/>
        </a:p>
      </dgm:t>
    </dgm:pt>
    <dgm:pt modelId="{26A36BED-EF3D-FD44-B65E-43E1D27F66EB}" type="pres">
      <dgm:prSet presAssocID="{3EB28E91-54C7-ED46-A411-343F16E8B50C}" presName="gear2dstNode" presStyleLbl="node1" presStyleIdx="1" presStyleCnt="2"/>
      <dgm:spPr/>
      <dgm:t>
        <a:bodyPr/>
        <a:lstStyle/>
        <a:p>
          <a:endParaRPr lang="en-US"/>
        </a:p>
      </dgm:t>
    </dgm:pt>
    <dgm:pt modelId="{B6450971-C45B-B44B-93D4-67989AE382C4}" type="pres">
      <dgm:prSet presAssocID="{9CC4A080-E8E4-144F-BBC4-240A82039E0B}" presName="connector1" presStyleLbl="sibTrans2D1" presStyleIdx="0" presStyleCnt="2"/>
      <dgm:spPr/>
      <dgm:t>
        <a:bodyPr/>
        <a:lstStyle/>
        <a:p>
          <a:endParaRPr lang="en-US"/>
        </a:p>
      </dgm:t>
    </dgm:pt>
    <dgm:pt modelId="{9BC3597D-67EA-E346-8EA9-CF36A562A8DC}" type="pres">
      <dgm:prSet presAssocID="{72436C54-EAD5-FD41-8E37-3A393E3B30BA}" presName="connector2" presStyleLbl="sibTrans2D1" presStyleIdx="1" presStyleCnt="2" custLinFactNeighborX="-4389" custLinFactNeighborY="-4937"/>
      <dgm:spPr/>
      <dgm:t>
        <a:bodyPr/>
        <a:lstStyle/>
        <a:p>
          <a:endParaRPr lang="en-US"/>
        </a:p>
      </dgm:t>
    </dgm:pt>
  </dgm:ptLst>
  <dgm:cxnLst>
    <dgm:cxn modelId="{4CD88DF1-8A96-2F45-9756-08E415E3AADD}" type="presOf" srcId="{9CC4A080-E8E4-144F-BBC4-240A82039E0B}" destId="{B6450971-C45B-B44B-93D4-67989AE382C4}" srcOrd="0" destOrd="0" presId="urn:microsoft.com/office/officeart/2005/8/layout/gear1"/>
    <dgm:cxn modelId="{7D87B7BB-70A1-0445-B959-709A134E9BC6}" type="presOf" srcId="{ECEB0E80-BF14-3847-94C7-8B19C3C22AE8}" destId="{80698A3F-225B-E841-93C6-D54E473AF3DE}" srcOrd="0" destOrd="0" presId="urn:microsoft.com/office/officeart/2005/8/layout/gear1"/>
    <dgm:cxn modelId="{B4EBCDEB-BE55-0742-BA58-04EB966C19D6}" type="presOf" srcId="{3EB28E91-54C7-ED46-A411-343F16E8B50C}" destId="{9624964A-D220-1B40-ACED-22B81128A4E1}" srcOrd="1" destOrd="0" presId="urn:microsoft.com/office/officeart/2005/8/layout/gear1"/>
    <dgm:cxn modelId="{6DC8E777-00C9-CC45-9081-9DDC59916BFC}" srcId="{3AC3CBB5-A3FC-354F-95B1-68864CCD5001}" destId="{ECEB0E80-BF14-3847-94C7-8B19C3C22AE8}" srcOrd="0" destOrd="0" parTransId="{DAB300C9-6FF2-B641-9154-280DD0B27D5C}" sibTransId="{9CC4A080-E8E4-144F-BBC4-240A82039E0B}"/>
    <dgm:cxn modelId="{FE7A6B10-3C15-0D4C-AC6D-66DF91393F78}" type="presOf" srcId="{3EB28E91-54C7-ED46-A411-343F16E8B50C}" destId="{26A36BED-EF3D-FD44-B65E-43E1D27F66EB}" srcOrd="2" destOrd="0" presId="urn:microsoft.com/office/officeart/2005/8/layout/gear1"/>
    <dgm:cxn modelId="{2FCF812F-B184-6243-A44E-BCCC1BE1C9D0}" type="presOf" srcId="{ECEB0E80-BF14-3847-94C7-8B19C3C22AE8}" destId="{E429B8CD-12A0-B24F-A658-04AC59125AE1}" srcOrd="1" destOrd="0" presId="urn:microsoft.com/office/officeart/2005/8/layout/gear1"/>
    <dgm:cxn modelId="{0A913310-297B-E84C-8F85-54B95C7AC450}" type="presOf" srcId="{3EB28E91-54C7-ED46-A411-343F16E8B50C}" destId="{29BBC1FE-5687-6F49-A990-C72CDFFB66B2}" srcOrd="0" destOrd="0" presId="urn:microsoft.com/office/officeart/2005/8/layout/gear1"/>
    <dgm:cxn modelId="{F38A430D-7CF0-FE41-8772-94E334FE70E1}" type="presOf" srcId="{ECEB0E80-BF14-3847-94C7-8B19C3C22AE8}" destId="{B8DAD99C-B5C6-C74C-9D80-927460764F34}" srcOrd="2" destOrd="0" presId="urn:microsoft.com/office/officeart/2005/8/layout/gear1"/>
    <dgm:cxn modelId="{FD045AF5-7293-414B-AE02-803C40072272}" type="presOf" srcId="{72436C54-EAD5-FD41-8E37-3A393E3B30BA}" destId="{9BC3597D-67EA-E346-8EA9-CF36A562A8DC}" srcOrd="0" destOrd="0" presId="urn:microsoft.com/office/officeart/2005/8/layout/gear1"/>
    <dgm:cxn modelId="{B0089348-871B-2246-98E2-9B0C5DDA95EB}" type="presOf" srcId="{3AC3CBB5-A3FC-354F-95B1-68864CCD5001}" destId="{FBCCE5FC-4D6B-514E-B6E2-EBC7ECAEBDA5}" srcOrd="0" destOrd="0" presId="urn:microsoft.com/office/officeart/2005/8/layout/gear1"/>
    <dgm:cxn modelId="{7223B25B-3A59-5749-BEA0-DADD0BECCEC5}" srcId="{3AC3CBB5-A3FC-354F-95B1-68864CCD5001}" destId="{3EB28E91-54C7-ED46-A411-343F16E8B50C}" srcOrd="1" destOrd="0" parTransId="{60A88843-1231-9C43-8780-E8871CEADEFB}" sibTransId="{72436C54-EAD5-FD41-8E37-3A393E3B30BA}"/>
    <dgm:cxn modelId="{97123F67-4818-8948-9A2A-AC97CC52E7AD}" type="presParOf" srcId="{FBCCE5FC-4D6B-514E-B6E2-EBC7ECAEBDA5}" destId="{80698A3F-225B-E841-93C6-D54E473AF3DE}" srcOrd="0" destOrd="0" presId="urn:microsoft.com/office/officeart/2005/8/layout/gear1"/>
    <dgm:cxn modelId="{B7854497-549A-4346-A059-469C534BB9A8}" type="presParOf" srcId="{FBCCE5FC-4D6B-514E-B6E2-EBC7ECAEBDA5}" destId="{E429B8CD-12A0-B24F-A658-04AC59125AE1}" srcOrd="1" destOrd="0" presId="urn:microsoft.com/office/officeart/2005/8/layout/gear1"/>
    <dgm:cxn modelId="{FE8219DB-A52C-4344-B3F5-B4D0B3ACE0C6}" type="presParOf" srcId="{FBCCE5FC-4D6B-514E-B6E2-EBC7ECAEBDA5}" destId="{B8DAD99C-B5C6-C74C-9D80-927460764F34}" srcOrd="2" destOrd="0" presId="urn:microsoft.com/office/officeart/2005/8/layout/gear1"/>
    <dgm:cxn modelId="{780A2F0D-5039-7E4E-9CE1-D2C9834E32DF}" type="presParOf" srcId="{FBCCE5FC-4D6B-514E-B6E2-EBC7ECAEBDA5}" destId="{29BBC1FE-5687-6F49-A990-C72CDFFB66B2}" srcOrd="3" destOrd="0" presId="urn:microsoft.com/office/officeart/2005/8/layout/gear1"/>
    <dgm:cxn modelId="{750D819F-787C-8244-9DF7-F5B298822F67}" type="presParOf" srcId="{FBCCE5FC-4D6B-514E-B6E2-EBC7ECAEBDA5}" destId="{9624964A-D220-1B40-ACED-22B81128A4E1}" srcOrd="4" destOrd="0" presId="urn:microsoft.com/office/officeart/2005/8/layout/gear1"/>
    <dgm:cxn modelId="{A11CAF46-2470-B44C-B2C3-73F9F77905EA}" type="presParOf" srcId="{FBCCE5FC-4D6B-514E-B6E2-EBC7ECAEBDA5}" destId="{26A36BED-EF3D-FD44-B65E-43E1D27F66EB}" srcOrd="5" destOrd="0" presId="urn:microsoft.com/office/officeart/2005/8/layout/gear1"/>
    <dgm:cxn modelId="{147CE79C-817C-BB43-8477-7FC1BE19A3E4}" type="presParOf" srcId="{FBCCE5FC-4D6B-514E-B6E2-EBC7ECAEBDA5}" destId="{B6450971-C45B-B44B-93D4-67989AE382C4}" srcOrd="6" destOrd="0" presId="urn:microsoft.com/office/officeart/2005/8/layout/gear1"/>
    <dgm:cxn modelId="{70D49E8C-8937-6F4F-BF38-B57E5A75BFE6}" type="presParOf" srcId="{FBCCE5FC-4D6B-514E-B6E2-EBC7ECAEBDA5}" destId="{9BC3597D-67EA-E346-8EA9-CF36A562A8DC}"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295E89-CDBC-4847-A1A9-75D83E3AE69B}"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4D218CF3-151D-9746-AE6D-B83A6A325DE5}">
      <dgm:prSet phldrT="[Text]"/>
      <dgm:spPr/>
      <dgm:t>
        <a:bodyPr/>
        <a:lstStyle/>
        <a:p>
          <a:r>
            <a:rPr lang="en-US" dirty="0" smtClean="0"/>
            <a:t>Two</a:t>
          </a:r>
          <a:r>
            <a:rPr lang="en-US" baseline="0" dirty="0" smtClean="0"/>
            <a:t> ways of talking about the past</a:t>
          </a:r>
          <a:endParaRPr lang="en-US" dirty="0"/>
        </a:p>
      </dgm:t>
    </dgm:pt>
    <dgm:pt modelId="{FE59A0FE-BC44-CB4A-BB70-D1ABD209621E}" type="parTrans" cxnId="{460473C1-599B-454A-A860-19FFFA056432}">
      <dgm:prSet/>
      <dgm:spPr/>
      <dgm:t>
        <a:bodyPr/>
        <a:lstStyle/>
        <a:p>
          <a:endParaRPr lang="en-US"/>
        </a:p>
      </dgm:t>
    </dgm:pt>
    <dgm:pt modelId="{3630821E-4B00-2A43-B686-10F1582FF416}" type="sibTrans" cxnId="{460473C1-599B-454A-A860-19FFFA056432}">
      <dgm:prSet/>
      <dgm:spPr/>
      <dgm:t>
        <a:bodyPr/>
        <a:lstStyle/>
        <a:p>
          <a:endParaRPr lang="en-US"/>
        </a:p>
      </dgm:t>
    </dgm:pt>
    <dgm:pt modelId="{5350878C-9910-B942-A41D-D0080FE4D25E}">
      <dgm:prSet phldrT="[Text]"/>
      <dgm:spPr/>
      <dgm:t>
        <a:bodyPr/>
        <a:lstStyle/>
        <a:p>
          <a:r>
            <a:rPr lang="en-US" dirty="0" smtClean="0"/>
            <a:t>Preterit</a:t>
          </a:r>
        </a:p>
        <a:p>
          <a:r>
            <a:rPr lang="en-US" dirty="0" smtClean="0"/>
            <a:t>(</a:t>
          </a:r>
          <a:r>
            <a:rPr lang="en-US" dirty="0" err="1" smtClean="0"/>
            <a:t>comí</a:t>
          </a:r>
          <a:r>
            <a:rPr lang="en-US" dirty="0" smtClean="0"/>
            <a:t>, </a:t>
          </a:r>
          <a:r>
            <a:rPr lang="en-US" dirty="0" err="1" smtClean="0"/>
            <a:t>hablé,viví</a:t>
          </a:r>
          <a:r>
            <a:rPr lang="en-US" dirty="0" smtClean="0"/>
            <a:t>)</a:t>
          </a:r>
          <a:endParaRPr lang="en-US" dirty="0"/>
        </a:p>
      </dgm:t>
    </dgm:pt>
    <dgm:pt modelId="{229A590E-0368-6D49-B6A3-5349DAAB4492}" type="parTrans" cxnId="{33A9ADE1-0CD3-F04F-B59E-344BA4742934}">
      <dgm:prSet/>
      <dgm:spPr/>
      <dgm:t>
        <a:bodyPr/>
        <a:lstStyle/>
        <a:p>
          <a:endParaRPr lang="en-US"/>
        </a:p>
      </dgm:t>
    </dgm:pt>
    <dgm:pt modelId="{D4A53290-3B09-8C4C-83A4-8979DD65A4C1}" type="sibTrans" cxnId="{33A9ADE1-0CD3-F04F-B59E-344BA4742934}">
      <dgm:prSet/>
      <dgm:spPr/>
      <dgm:t>
        <a:bodyPr/>
        <a:lstStyle/>
        <a:p>
          <a:endParaRPr lang="en-US"/>
        </a:p>
      </dgm:t>
    </dgm:pt>
    <dgm:pt modelId="{90179873-3855-2C49-9FBA-8C8D6AF5BBEF}">
      <dgm:prSet phldrT="[Text]"/>
      <dgm:spPr/>
      <dgm:t>
        <a:bodyPr/>
        <a:lstStyle/>
        <a:p>
          <a:r>
            <a:rPr lang="en-US" dirty="0" smtClean="0"/>
            <a:t>Imperfect</a:t>
          </a:r>
        </a:p>
        <a:p>
          <a:r>
            <a:rPr lang="en-US" dirty="0" smtClean="0"/>
            <a:t>(</a:t>
          </a:r>
          <a:r>
            <a:rPr lang="en-US" dirty="0" err="1" smtClean="0"/>
            <a:t>comía</a:t>
          </a:r>
          <a:r>
            <a:rPr lang="en-US" dirty="0" smtClean="0"/>
            <a:t>, </a:t>
          </a:r>
          <a:r>
            <a:rPr lang="en-US" dirty="0" err="1" smtClean="0"/>
            <a:t>hablaba</a:t>
          </a:r>
          <a:r>
            <a:rPr lang="en-US" dirty="0" smtClean="0"/>
            <a:t>, </a:t>
          </a:r>
          <a:r>
            <a:rPr lang="en-US" dirty="0" err="1" smtClean="0"/>
            <a:t>vivía</a:t>
          </a:r>
          <a:r>
            <a:rPr lang="en-US" dirty="0" smtClean="0"/>
            <a:t>)</a:t>
          </a:r>
          <a:endParaRPr lang="en-US" dirty="0"/>
        </a:p>
      </dgm:t>
    </dgm:pt>
    <dgm:pt modelId="{33061B5D-D56E-0C47-8A43-3FDA510F133F}" type="parTrans" cxnId="{5272959F-AFE7-F646-BF84-4670780E77FB}">
      <dgm:prSet/>
      <dgm:spPr/>
      <dgm:t>
        <a:bodyPr/>
        <a:lstStyle/>
        <a:p>
          <a:endParaRPr lang="en-US"/>
        </a:p>
      </dgm:t>
    </dgm:pt>
    <dgm:pt modelId="{FFA5C87A-EC71-AC40-8702-0CB88BA28B93}" type="sibTrans" cxnId="{5272959F-AFE7-F646-BF84-4670780E77FB}">
      <dgm:prSet/>
      <dgm:spPr/>
      <dgm:t>
        <a:bodyPr/>
        <a:lstStyle/>
        <a:p>
          <a:endParaRPr lang="en-US"/>
        </a:p>
      </dgm:t>
    </dgm:pt>
    <dgm:pt modelId="{9ADBA07A-824A-0C49-A38B-D98E2D794336}" type="pres">
      <dgm:prSet presAssocID="{22295E89-CDBC-4847-A1A9-75D83E3AE69B}" presName="hierChild1" presStyleCnt="0">
        <dgm:presLayoutVars>
          <dgm:chPref val="1"/>
          <dgm:dir/>
          <dgm:animOne val="branch"/>
          <dgm:animLvl val="lvl"/>
          <dgm:resizeHandles/>
        </dgm:presLayoutVars>
      </dgm:prSet>
      <dgm:spPr/>
      <dgm:t>
        <a:bodyPr/>
        <a:lstStyle/>
        <a:p>
          <a:endParaRPr lang="en-US"/>
        </a:p>
      </dgm:t>
    </dgm:pt>
    <dgm:pt modelId="{6A8BF92B-D373-B847-8F33-EB62539B9A1A}" type="pres">
      <dgm:prSet presAssocID="{4D218CF3-151D-9746-AE6D-B83A6A325DE5}" presName="hierRoot1" presStyleCnt="0"/>
      <dgm:spPr/>
    </dgm:pt>
    <dgm:pt modelId="{4C51E83C-B7BA-C94C-B2BA-107BF08253C4}" type="pres">
      <dgm:prSet presAssocID="{4D218CF3-151D-9746-AE6D-B83A6A325DE5}" presName="composite" presStyleCnt="0"/>
      <dgm:spPr/>
    </dgm:pt>
    <dgm:pt modelId="{96685732-D9A9-2B46-B479-E2702D547AAE}" type="pres">
      <dgm:prSet presAssocID="{4D218CF3-151D-9746-AE6D-B83A6A325DE5}" presName="background" presStyleLbl="node0" presStyleIdx="0" presStyleCnt="1"/>
      <dgm:spPr/>
    </dgm:pt>
    <dgm:pt modelId="{FD94C31F-D826-D740-BB0E-6F5F1E454FD3}" type="pres">
      <dgm:prSet presAssocID="{4D218CF3-151D-9746-AE6D-B83A6A325DE5}" presName="text" presStyleLbl="fgAcc0" presStyleIdx="0" presStyleCnt="1">
        <dgm:presLayoutVars>
          <dgm:chPref val="3"/>
        </dgm:presLayoutVars>
      </dgm:prSet>
      <dgm:spPr/>
      <dgm:t>
        <a:bodyPr/>
        <a:lstStyle/>
        <a:p>
          <a:endParaRPr lang="en-US"/>
        </a:p>
      </dgm:t>
    </dgm:pt>
    <dgm:pt modelId="{F4EA1EB5-5A65-D24D-87B9-77C99E515D41}" type="pres">
      <dgm:prSet presAssocID="{4D218CF3-151D-9746-AE6D-B83A6A325DE5}" presName="hierChild2" presStyleCnt="0"/>
      <dgm:spPr/>
    </dgm:pt>
    <dgm:pt modelId="{608E00D7-F857-1B41-B68B-99411CF9552F}" type="pres">
      <dgm:prSet presAssocID="{229A590E-0368-6D49-B6A3-5349DAAB4492}" presName="Name10" presStyleLbl="parChTrans1D2" presStyleIdx="0" presStyleCnt="2"/>
      <dgm:spPr/>
      <dgm:t>
        <a:bodyPr/>
        <a:lstStyle/>
        <a:p>
          <a:endParaRPr lang="en-US"/>
        </a:p>
      </dgm:t>
    </dgm:pt>
    <dgm:pt modelId="{8814D84D-6C29-324E-AFAB-B4CF725C8E48}" type="pres">
      <dgm:prSet presAssocID="{5350878C-9910-B942-A41D-D0080FE4D25E}" presName="hierRoot2" presStyleCnt="0"/>
      <dgm:spPr/>
    </dgm:pt>
    <dgm:pt modelId="{27C4BC8C-BA15-9948-BBC0-8BAB7D71815C}" type="pres">
      <dgm:prSet presAssocID="{5350878C-9910-B942-A41D-D0080FE4D25E}" presName="composite2" presStyleCnt="0"/>
      <dgm:spPr/>
    </dgm:pt>
    <dgm:pt modelId="{9FA48F2C-48F0-4547-80B0-220C11D05828}" type="pres">
      <dgm:prSet presAssocID="{5350878C-9910-B942-A41D-D0080FE4D25E}" presName="background2" presStyleLbl="node2" presStyleIdx="0" presStyleCnt="2"/>
      <dgm:spPr/>
    </dgm:pt>
    <dgm:pt modelId="{6CD5848B-035E-D942-BA8B-95CAB78D0A30}" type="pres">
      <dgm:prSet presAssocID="{5350878C-9910-B942-A41D-D0080FE4D25E}" presName="text2" presStyleLbl="fgAcc2" presStyleIdx="0" presStyleCnt="2">
        <dgm:presLayoutVars>
          <dgm:chPref val="3"/>
        </dgm:presLayoutVars>
      </dgm:prSet>
      <dgm:spPr/>
      <dgm:t>
        <a:bodyPr/>
        <a:lstStyle/>
        <a:p>
          <a:endParaRPr lang="en-US"/>
        </a:p>
      </dgm:t>
    </dgm:pt>
    <dgm:pt modelId="{034E650E-3574-1042-88E5-6B3DCADF1DB6}" type="pres">
      <dgm:prSet presAssocID="{5350878C-9910-B942-A41D-D0080FE4D25E}" presName="hierChild3" presStyleCnt="0"/>
      <dgm:spPr/>
    </dgm:pt>
    <dgm:pt modelId="{5FB7B667-B4A7-5745-9355-08364B8FACB9}" type="pres">
      <dgm:prSet presAssocID="{33061B5D-D56E-0C47-8A43-3FDA510F133F}" presName="Name10" presStyleLbl="parChTrans1D2" presStyleIdx="1" presStyleCnt="2"/>
      <dgm:spPr/>
      <dgm:t>
        <a:bodyPr/>
        <a:lstStyle/>
        <a:p>
          <a:endParaRPr lang="en-US"/>
        </a:p>
      </dgm:t>
    </dgm:pt>
    <dgm:pt modelId="{D6B32EF3-CE6D-CB40-9C8B-95138583A83A}" type="pres">
      <dgm:prSet presAssocID="{90179873-3855-2C49-9FBA-8C8D6AF5BBEF}" presName="hierRoot2" presStyleCnt="0"/>
      <dgm:spPr/>
    </dgm:pt>
    <dgm:pt modelId="{3C58FC60-05C2-8542-BC9B-8931C5D23E4E}" type="pres">
      <dgm:prSet presAssocID="{90179873-3855-2C49-9FBA-8C8D6AF5BBEF}" presName="composite2" presStyleCnt="0"/>
      <dgm:spPr/>
    </dgm:pt>
    <dgm:pt modelId="{F44E2DC2-D574-C24E-8093-7DE0413CBA56}" type="pres">
      <dgm:prSet presAssocID="{90179873-3855-2C49-9FBA-8C8D6AF5BBEF}" presName="background2" presStyleLbl="node2" presStyleIdx="1" presStyleCnt="2"/>
      <dgm:spPr/>
    </dgm:pt>
    <dgm:pt modelId="{D080DB3F-CA46-B844-B70A-04DDF9183089}" type="pres">
      <dgm:prSet presAssocID="{90179873-3855-2C49-9FBA-8C8D6AF5BBEF}" presName="text2" presStyleLbl="fgAcc2" presStyleIdx="1" presStyleCnt="2">
        <dgm:presLayoutVars>
          <dgm:chPref val="3"/>
        </dgm:presLayoutVars>
      </dgm:prSet>
      <dgm:spPr/>
      <dgm:t>
        <a:bodyPr/>
        <a:lstStyle/>
        <a:p>
          <a:endParaRPr lang="en-US"/>
        </a:p>
      </dgm:t>
    </dgm:pt>
    <dgm:pt modelId="{A8352C38-0181-0940-A6B2-A82CC5E055E3}" type="pres">
      <dgm:prSet presAssocID="{90179873-3855-2C49-9FBA-8C8D6AF5BBEF}" presName="hierChild3" presStyleCnt="0"/>
      <dgm:spPr/>
    </dgm:pt>
  </dgm:ptLst>
  <dgm:cxnLst>
    <dgm:cxn modelId="{5272959F-AFE7-F646-BF84-4670780E77FB}" srcId="{4D218CF3-151D-9746-AE6D-B83A6A325DE5}" destId="{90179873-3855-2C49-9FBA-8C8D6AF5BBEF}" srcOrd="1" destOrd="0" parTransId="{33061B5D-D56E-0C47-8A43-3FDA510F133F}" sibTransId="{FFA5C87A-EC71-AC40-8702-0CB88BA28B93}"/>
    <dgm:cxn modelId="{E059F0CD-127C-C445-B9DB-52A1B37ECF20}" type="presOf" srcId="{90179873-3855-2C49-9FBA-8C8D6AF5BBEF}" destId="{D080DB3F-CA46-B844-B70A-04DDF9183089}" srcOrd="0" destOrd="0" presId="urn:microsoft.com/office/officeart/2005/8/layout/hierarchy1"/>
    <dgm:cxn modelId="{E0040CB4-727F-6047-9AA9-4660B638C243}" type="presOf" srcId="{229A590E-0368-6D49-B6A3-5349DAAB4492}" destId="{608E00D7-F857-1B41-B68B-99411CF9552F}" srcOrd="0" destOrd="0" presId="urn:microsoft.com/office/officeart/2005/8/layout/hierarchy1"/>
    <dgm:cxn modelId="{7F613DD0-A3B3-504B-B737-DB2ECD0A9F91}" type="presOf" srcId="{33061B5D-D56E-0C47-8A43-3FDA510F133F}" destId="{5FB7B667-B4A7-5745-9355-08364B8FACB9}" srcOrd="0" destOrd="0" presId="urn:microsoft.com/office/officeart/2005/8/layout/hierarchy1"/>
    <dgm:cxn modelId="{33A9ADE1-0CD3-F04F-B59E-344BA4742934}" srcId="{4D218CF3-151D-9746-AE6D-B83A6A325DE5}" destId="{5350878C-9910-B942-A41D-D0080FE4D25E}" srcOrd="0" destOrd="0" parTransId="{229A590E-0368-6D49-B6A3-5349DAAB4492}" sibTransId="{D4A53290-3B09-8C4C-83A4-8979DD65A4C1}"/>
    <dgm:cxn modelId="{460473C1-599B-454A-A860-19FFFA056432}" srcId="{22295E89-CDBC-4847-A1A9-75D83E3AE69B}" destId="{4D218CF3-151D-9746-AE6D-B83A6A325DE5}" srcOrd="0" destOrd="0" parTransId="{FE59A0FE-BC44-CB4A-BB70-D1ABD209621E}" sibTransId="{3630821E-4B00-2A43-B686-10F1582FF416}"/>
    <dgm:cxn modelId="{2508BF1B-FE64-D44B-BA7C-9120B148F8DE}" type="presOf" srcId="{22295E89-CDBC-4847-A1A9-75D83E3AE69B}" destId="{9ADBA07A-824A-0C49-A38B-D98E2D794336}" srcOrd="0" destOrd="0" presId="urn:microsoft.com/office/officeart/2005/8/layout/hierarchy1"/>
    <dgm:cxn modelId="{B4F1549E-FAF1-974C-8D31-D85DF0DDFACF}" type="presOf" srcId="{4D218CF3-151D-9746-AE6D-B83A6A325DE5}" destId="{FD94C31F-D826-D740-BB0E-6F5F1E454FD3}" srcOrd="0" destOrd="0" presId="urn:microsoft.com/office/officeart/2005/8/layout/hierarchy1"/>
    <dgm:cxn modelId="{C18F1F51-9C82-1C4D-BEBC-FB48956D61DC}" type="presOf" srcId="{5350878C-9910-B942-A41D-D0080FE4D25E}" destId="{6CD5848B-035E-D942-BA8B-95CAB78D0A30}" srcOrd="0" destOrd="0" presId="urn:microsoft.com/office/officeart/2005/8/layout/hierarchy1"/>
    <dgm:cxn modelId="{5D203151-EBF6-3045-B2B1-FABFF985078E}" type="presParOf" srcId="{9ADBA07A-824A-0C49-A38B-D98E2D794336}" destId="{6A8BF92B-D373-B847-8F33-EB62539B9A1A}" srcOrd="0" destOrd="0" presId="urn:microsoft.com/office/officeart/2005/8/layout/hierarchy1"/>
    <dgm:cxn modelId="{4C414398-4E16-1C4C-828E-3BC964FEAAB8}" type="presParOf" srcId="{6A8BF92B-D373-B847-8F33-EB62539B9A1A}" destId="{4C51E83C-B7BA-C94C-B2BA-107BF08253C4}" srcOrd="0" destOrd="0" presId="urn:microsoft.com/office/officeart/2005/8/layout/hierarchy1"/>
    <dgm:cxn modelId="{5176312B-0179-A149-90AE-096A78466859}" type="presParOf" srcId="{4C51E83C-B7BA-C94C-B2BA-107BF08253C4}" destId="{96685732-D9A9-2B46-B479-E2702D547AAE}" srcOrd="0" destOrd="0" presId="urn:microsoft.com/office/officeart/2005/8/layout/hierarchy1"/>
    <dgm:cxn modelId="{5F2FAF5F-0DC3-AD43-A6FC-B91385C2A301}" type="presParOf" srcId="{4C51E83C-B7BA-C94C-B2BA-107BF08253C4}" destId="{FD94C31F-D826-D740-BB0E-6F5F1E454FD3}" srcOrd="1" destOrd="0" presId="urn:microsoft.com/office/officeart/2005/8/layout/hierarchy1"/>
    <dgm:cxn modelId="{7D4717FF-7A7C-2C44-929E-D1F4D3900005}" type="presParOf" srcId="{6A8BF92B-D373-B847-8F33-EB62539B9A1A}" destId="{F4EA1EB5-5A65-D24D-87B9-77C99E515D41}" srcOrd="1" destOrd="0" presId="urn:microsoft.com/office/officeart/2005/8/layout/hierarchy1"/>
    <dgm:cxn modelId="{8C58ABA3-26A3-C44C-AA11-3D628F35262C}" type="presParOf" srcId="{F4EA1EB5-5A65-D24D-87B9-77C99E515D41}" destId="{608E00D7-F857-1B41-B68B-99411CF9552F}" srcOrd="0" destOrd="0" presId="urn:microsoft.com/office/officeart/2005/8/layout/hierarchy1"/>
    <dgm:cxn modelId="{8EEA127D-52BF-5143-B534-4C794B6C232C}" type="presParOf" srcId="{F4EA1EB5-5A65-D24D-87B9-77C99E515D41}" destId="{8814D84D-6C29-324E-AFAB-B4CF725C8E48}" srcOrd="1" destOrd="0" presId="urn:microsoft.com/office/officeart/2005/8/layout/hierarchy1"/>
    <dgm:cxn modelId="{FFCE632B-1BFC-E14B-B119-268338D63B7E}" type="presParOf" srcId="{8814D84D-6C29-324E-AFAB-B4CF725C8E48}" destId="{27C4BC8C-BA15-9948-BBC0-8BAB7D71815C}" srcOrd="0" destOrd="0" presId="urn:microsoft.com/office/officeart/2005/8/layout/hierarchy1"/>
    <dgm:cxn modelId="{149DB59C-29BD-6A40-BDAD-1192C20E9D8F}" type="presParOf" srcId="{27C4BC8C-BA15-9948-BBC0-8BAB7D71815C}" destId="{9FA48F2C-48F0-4547-80B0-220C11D05828}" srcOrd="0" destOrd="0" presId="urn:microsoft.com/office/officeart/2005/8/layout/hierarchy1"/>
    <dgm:cxn modelId="{C7882714-9A2C-544C-B6AF-A090D2B67B91}" type="presParOf" srcId="{27C4BC8C-BA15-9948-BBC0-8BAB7D71815C}" destId="{6CD5848B-035E-D942-BA8B-95CAB78D0A30}" srcOrd="1" destOrd="0" presId="urn:microsoft.com/office/officeart/2005/8/layout/hierarchy1"/>
    <dgm:cxn modelId="{7335AB96-96F7-F949-AFA5-8FAE1DBCB3D6}" type="presParOf" srcId="{8814D84D-6C29-324E-AFAB-B4CF725C8E48}" destId="{034E650E-3574-1042-88E5-6B3DCADF1DB6}" srcOrd="1" destOrd="0" presId="urn:microsoft.com/office/officeart/2005/8/layout/hierarchy1"/>
    <dgm:cxn modelId="{A9921D54-70CD-7E4B-901F-5A4664CC8995}" type="presParOf" srcId="{F4EA1EB5-5A65-D24D-87B9-77C99E515D41}" destId="{5FB7B667-B4A7-5745-9355-08364B8FACB9}" srcOrd="2" destOrd="0" presId="urn:microsoft.com/office/officeart/2005/8/layout/hierarchy1"/>
    <dgm:cxn modelId="{AC6B89FA-10CE-FA4C-AD7F-AC68B6045A80}" type="presParOf" srcId="{F4EA1EB5-5A65-D24D-87B9-77C99E515D41}" destId="{D6B32EF3-CE6D-CB40-9C8B-95138583A83A}" srcOrd="3" destOrd="0" presId="urn:microsoft.com/office/officeart/2005/8/layout/hierarchy1"/>
    <dgm:cxn modelId="{6770B598-C315-8649-8AC6-27307FE42401}" type="presParOf" srcId="{D6B32EF3-CE6D-CB40-9C8B-95138583A83A}" destId="{3C58FC60-05C2-8542-BC9B-8931C5D23E4E}" srcOrd="0" destOrd="0" presId="urn:microsoft.com/office/officeart/2005/8/layout/hierarchy1"/>
    <dgm:cxn modelId="{5303FB90-97B9-494B-A4AC-2C023C830B93}" type="presParOf" srcId="{3C58FC60-05C2-8542-BC9B-8931C5D23E4E}" destId="{F44E2DC2-D574-C24E-8093-7DE0413CBA56}" srcOrd="0" destOrd="0" presId="urn:microsoft.com/office/officeart/2005/8/layout/hierarchy1"/>
    <dgm:cxn modelId="{CC24F967-304C-6047-B8C2-36104961F0E1}" type="presParOf" srcId="{3C58FC60-05C2-8542-BC9B-8931C5D23E4E}" destId="{D080DB3F-CA46-B844-B70A-04DDF9183089}" srcOrd="1" destOrd="0" presId="urn:microsoft.com/office/officeart/2005/8/layout/hierarchy1"/>
    <dgm:cxn modelId="{2529304A-8B5F-C043-AE3E-F41EAA65E9B0}" type="presParOf" srcId="{D6B32EF3-CE6D-CB40-9C8B-95138583A83A}" destId="{A8352C38-0181-0940-A6B2-A82CC5E055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FD7AC-3090-4109-9E98-C5184123763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866CC23-3919-46BB-B2DC-6E6534A54CCD}">
      <dgm:prSet phldrT="[Text]"/>
      <dgm:spPr/>
      <dgm:t>
        <a:bodyPr/>
        <a:lstStyle/>
        <a:p>
          <a:r>
            <a:rPr lang="en-US" dirty="0" smtClean="0"/>
            <a:t>Map of Learning</a:t>
          </a:r>
          <a:endParaRPr lang="en-US" dirty="0"/>
        </a:p>
      </dgm:t>
    </dgm:pt>
    <dgm:pt modelId="{5165EE87-E85C-49CD-AA46-0E38DFF89037}" type="parTrans" cxnId="{6308039B-C909-4A82-831B-CDCA3513AAD5}">
      <dgm:prSet/>
      <dgm:spPr/>
      <dgm:t>
        <a:bodyPr/>
        <a:lstStyle/>
        <a:p>
          <a:endParaRPr lang="en-US"/>
        </a:p>
      </dgm:t>
    </dgm:pt>
    <dgm:pt modelId="{7490746C-D81F-41EB-8DE0-6939EC146655}" type="sibTrans" cxnId="{6308039B-C909-4A82-831B-CDCA3513AAD5}">
      <dgm:prSet/>
      <dgm:spPr/>
      <dgm:t>
        <a:bodyPr/>
        <a:lstStyle/>
        <a:p>
          <a:endParaRPr lang="en-US"/>
        </a:p>
      </dgm:t>
    </dgm:pt>
    <dgm:pt modelId="{E70820A8-58C2-49D8-AC1F-0077A8220CE4}">
      <dgm:prSet phldrT="[Text]"/>
      <dgm:spPr/>
      <dgm:t>
        <a:bodyPr/>
        <a:lstStyle/>
        <a:p>
          <a:r>
            <a:rPr lang="en-US" dirty="0" smtClean="0"/>
            <a:t>Disciplinary Literacy</a:t>
          </a:r>
          <a:endParaRPr lang="en-US" dirty="0"/>
        </a:p>
      </dgm:t>
    </dgm:pt>
    <dgm:pt modelId="{2F50AE0E-6DAB-4DBD-8BB4-DCDE126B6213}" type="parTrans" cxnId="{B95A38D6-0FE2-4B35-AD97-2501768359B5}">
      <dgm:prSet/>
      <dgm:spPr/>
      <dgm:t>
        <a:bodyPr/>
        <a:lstStyle/>
        <a:p>
          <a:endParaRPr lang="en-US"/>
        </a:p>
      </dgm:t>
    </dgm:pt>
    <dgm:pt modelId="{2E05FB21-F85B-4C5D-B771-BC3932314BEF}" type="sibTrans" cxnId="{B95A38D6-0FE2-4B35-AD97-2501768359B5}">
      <dgm:prSet/>
      <dgm:spPr/>
      <dgm:t>
        <a:bodyPr/>
        <a:lstStyle/>
        <a:p>
          <a:endParaRPr lang="en-US"/>
        </a:p>
      </dgm:t>
    </dgm:pt>
    <dgm:pt modelId="{979307B8-58B1-4EFC-841B-3D6ACE38C02E}">
      <dgm:prSet phldrT="[Text]"/>
      <dgm:spPr/>
      <dgm:t>
        <a:bodyPr/>
        <a:lstStyle/>
        <a:p>
          <a:r>
            <a:rPr lang="en-US" dirty="0" smtClean="0"/>
            <a:t>Language and Skills for Group Work</a:t>
          </a:r>
          <a:endParaRPr lang="en-US" dirty="0"/>
        </a:p>
      </dgm:t>
    </dgm:pt>
    <dgm:pt modelId="{4C6F61CC-F0CF-404E-97E9-692A499FBCF8}" type="parTrans" cxnId="{D68796F5-87F7-4A02-8248-2EE0E61263D2}">
      <dgm:prSet/>
      <dgm:spPr/>
      <dgm:t>
        <a:bodyPr/>
        <a:lstStyle/>
        <a:p>
          <a:endParaRPr lang="en-US"/>
        </a:p>
      </dgm:t>
    </dgm:pt>
    <dgm:pt modelId="{99EA595C-790A-4319-9CA4-F2B4FA256821}" type="sibTrans" cxnId="{D68796F5-87F7-4A02-8248-2EE0E61263D2}">
      <dgm:prSet/>
      <dgm:spPr/>
      <dgm:t>
        <a:bodyPr/>
        <a:lstStyle/>
        <a:p>
          <a:endParaRPr lang="en-US"/>
        </a:p>
      </dgm:t>
    </dgm:pt>
    <dgm:pt modelId="{8CBA0646-B351-4879-83B2-BA7E044FDDE7}">
      <dgm:prSet phldrT="[Text]"/>
      <dgm:spPr/>
      <dgm:t>
        <a:bodyPr/>
        <a:lstStyle/>
        <a:p>
          <a:r>
            <a:rPr lang="en-US" dirty="0" smtClean="0"/>
            <a:t>To prepare HLLs to work with L2Ls</a:t>
          </a:r>
          <a:endParaRPr lang="en-US" dirty="0"/>
        </a:p>
      </dgm:t>
    </dgm:pt>
    <dgm:pt modelId="{35957272-3D59-45DB-BAAF-AD9F4B844DE2}" type="sibTrans" cxnId="{F457E59C-FA3C-4F5F-8D5D-FDBA58CC9358}">
      <dgm:prSet/>
      <dgm:spPr/>
      <dgm:t>
        <a:bodyPr/>
        <a:lstStyle/>
        <a:p>
          <a:endParaRPr lang="en-US"/>
        </a:p>
      </dgm:t>
    </dgm:pt>
    <dgm:pt modelId="{ED6EBBF0-E1C7-4A90-8B0D-301A79479C48}" type="parTrans" cxnId="{F457E59C-FA3C-4F5F-8D5D-FDBA58CC9358}">
      <dgm:prSet/>
      <dgm:spPr/>
      <dgm:t>
        <a:bodyPr/>
        <a:lstStyle/>
        <a:p>
          <a:endParaRPr lang="en-US"/>
        </a:p>
      </dgm:t>
    </dgm:pt>
    <dgm:pt modelId="{A08CA4B9-5662-4791-971C-B218EA6D73B8}" type="pres">
      <dgm:prSet presAssocID="{99AFD7AC-3090-4109-9E98-C51841237633}" presName="Name0" presStyleCnt="0">
        <dgm:presLayoutVars>
          <dgm:chMax val="4"/>
          <dgm:resizeHandles val="exact"/>
        </dgm:presLayoutVars>
      </dgm:prSet>
      <dgm:spPr/>
      <dgm:t>
        <a:bodyPr/>
        <a:lstStyle/>
        <a:p>
          <a:endParaRPr lang="en-US"/>
        </a:p>
      </dgm:t>
    </dgm:pt>
    <dgm:pt modelId="{177FBA44-1470-43F1-867B-36B2BD6CB65B}" type="pres">
      <dgm:prSet presAssocID="{99AFD7AC-3090-4109-9E98-C51841237633}" presName="ellipse" presStyleLbl="trBgShp" presStyleIdx="0" presStyleCnt="1"/>
      <dgm:spPr/>
    </dgm:pt>
    <dgm:pt modelId="{45E8C83C-D0CF-4113-9986-9BF3C65187D7}" type="pres">
      <dgm:prSet presAssocID="{99AFD7AC-3090-4109-9E98-C51841237633}" presName="arrow1" presStyleLbl="fgShp" presStyleIdx="0" presStyleCnt="1"/>
      <dgm:spPr/>
    </dgm:pt>
    <dgm:pt modelId="{EBF9A7A9-64C2-4CD8-8327-3F418D6E80CA}" type="pres">
      <dgm:prSet presAssocID="{99AFD7AC-3090-4109-9E98-C51841237633}" presName="rectangle" presStyleLbl="revTx" presStyleIdx="0" presStyleCnt="1">
        <dgm:presLayoutVars>
          <dgm:bulletEnabled val="1"/>
        </dgm:presLayoutVars>
      </dgm:prSet>
      <dgm:spPr/>
      <dgm:t>
        <a:bodyPr/>
        <a:lstStyle/>
        <a:p>
          <a:endParaRPr lang="en-US"/>
        </a:p>
      </dgm:t>
    </dgm:pt>
    <dgm:pt modelId="{D6F91A87-02CD-4F64-84B3-2236E8B1A44B}" type="pres">
      <dgm:prSet presAssocID="{E70820A8-58C2-49D8-AC1F-0077A8220CE4}" presName="item1" presStyleLbl="node1" presStyleIdx="0" presStyleCnt="3">
        <dgm:presLayoutVars>
          <dgm:bulletEnabled val="1"/>
        </dgm:presLayoutVars>
      </dgm:prSet>
      <dgm:spPr/>
      <dgm:t>
        <a:bodyPr/>
        <a:lstStyle/>
        <a:p>
          <a:endParaRPr lang="en-US"/>
        </a:p>
      </dgm:t>
    </dgm:pt>
    <dgm:pt modelId="{76B17139-7BFE-40B3-A73C-A0ACF88DB4E3}" type="pres">
      <dgm:prSet presAssocID="{979307B8-58B1-4EFC-841B-3D6ACE38C02E}" presName="item2" presStyleLbl="node1" presStyleIdx="1" presStyleCnt="3">
        <dgm:presLayoutVars>
          <dgm:bulletEnabled val="1"/>
        </dgm:presLayoutVars>
      </dgm:prSet>
      <dgm:spPr/>
      <dgm:t>
        <a:bodyPr/>
        <a:lstStyle/>
        <a:p>
          <a:endParaRPr lang="en-US"/>
        </a:p>
      </dgm:t>
    </dgm:pt>
    <dgm:pt modelId="{1685D16B-0743-49B3-BFB5-03BC3E4DB9C6}" type="pres">
      <dgm:prSet presAssocID="{8CBA0646-B351-4879-83B2-BA7E044FDDE7}" presName="item3" presStyleLbl="node1" presStyleIdx="2" presStyleCnt="3">
        <dgm:presLayoutVars>
          <dgm:bulletEnabled val="1"/>
        </dgm:presLayoutVars>
      </dgm:prSet>
      <dgm:spPr/>
      <dgm:t>
        <a:bodyPr/>
        <a:lstStyle/>
        <a:p>
          <a:endParaRPr lang="en-US"/>
        </a:p>
      </dgm:t>
    </dgm:pt>
    <dgm:pt modelId="{5D773977-167E-48A7-990E-433DE6E0497C}" type="pres">
      <dgm:prSet presAssocID="{99AFD7AC-3090-4109-9E98-C51841237633}" presName="funnel" presStyleLbl="trAlignAcc1" presStyleIdx="0" presStyleCnt="1" custScaleX="130059" custScaleY="125143" custLinFactNeighborX="1107" custLinFactNeighborY="5393"/>
      <dgm:spPr/>
    </dgm:pt>
  </dgm:ptLst>
  <dgm:cxnLst>
    <dgm:cxn modelId="{B936CD53-9E7D-4311-855E-2D968E67A88D}" type="presOf" srcId="{E70820A8-58C2-49D8-AC1F-0077A8220CE4}" destId="{76B17139-7BFE-40B3-A73C-A0ACF88DB4E3}" srcOrd="0" destOrd="0" presId="urn:microsoft.com/office/officeart/2005/8/layout/funnel1"/>
    <dgm:cxn modelId="{AFA9F48C-B5CC-4CF8-99BF-DF67E49BD58C}" type="presOf" srcId="{99AFD7AC-3090-4109-9E98-C51841237633}" destId="{A08CA4B9-5662-4791-971C-B218EA6D73B8}" srcOrd="0" destOrd="0" presId="urn:microsoft.com/office/officeart/2005/8/layout/funnel1"/>
    <dgm:cxn modelId="{E9F0C438-62F3-4DE0-A942-C7C69AE63B58}" type="presOf" srcId="{8CBA0646-B351-4879-83B2-BA7E044FDDE7}" destId="{EBF9A7A9-64C2-4CD8-8327-3F418D6E80CA}" srcOrd="0" destOrd="0" presId="urn:microsoft.com/office/officeart/2005/8/layout/funnel1"/>
    <dgm:cxn modelId="{0A10BE12-0761-42A7-B5C9-6F581EB9414A}" type="presOf" srcId="{C866CC23-3919-46BB-B2DC-6E6534A54CCD}" destId="{1685D16B-0743-49B3-BFB5-03BC3E4DB9C6}" srcOrd="0" destOrd="0" presId="urn:microsoft.com/office/officeart/2005/8/layout/funnel1"/>
    <dgm:cxn modelId="{B95A38D6-0FE2-4B35-AD97-2501768359B5}" srcId="{99AFD7AC-3090-4109-9E98-C51841237633}" destId="{E70820A8-58C2-49D8-AC1F-0077A8220CE4}" srcOrd="1" destOrd="0" parTransId="{2F50AE0E-6DAB-4DBD-8BB4-DCDE126B6213}" sibTransId="{2E05FB21-F85B-4C5D-B771-BC3932314BEF}"/>
    <dgm:cxn modelId="{D68796F5-87F7-4A02-8248-2EE0E61263D2}" srcId="{99AFD7AC-3090-4109-9E98-C51841237633}" destId="{979307B8-58B1-4EFC-841B-3D6ACE38C02E}" srcOrd="2" destOrd="0" parTransId="{4C6F61CC-F0CF-404E-97E9-692A499FBCF8}" sibTransId="{99EA595C-790A-4319-9CA4-F2B4FA256821}"/>
    <dgm:cxn modelId="{F457E59C-FA3C-4F5F-8D5D-FDBA58CC9358}" srcId="{99AFD7AC-3090-4109-9E98-C51841237633}" destId="{8CBA0646-B351-4879-83B2-BA7E044FDDE7}" srcOrd="3" destOrd="0" parTransId="{ED6EBBF0-E1C7-4A90-8B0D-301A79479C48}" sibTransId="{35957272-3D59-45DB-BAAF-AD9F4B844DE2}"/>
    <dgm:cxn modelId="{6308039B-C909-4A82-831B-CDCA3513AAD5}" srcId="{99AFD7AC-3090-4109-9E98-C51841237633}" destId="{C866CC23-3919-46BB-B2DC-6E6534A54CCD}" srcOrd="0" destOrd="0" parTransId="{5165EE87-E85C-49CD-AA46-0E38DFF89037}" sibTransId="{7490746C-D81F-41EB-8DE0-6939EC146655}"/>
    <dgm:cxn modelId="{03EB5AC9-EDC8-45D9-BEFC-F878DD2E62B7}" type="presOf" srcId="{979307B8-58B1-4EFC-841B-3D6ACE38C02E}" destId="{D6F91A87-02CD-4F64-84B3-2236E8B1A44B}" srcOrd="0" destOrd="0" presId="urn:microsoft.com/office/officeart/2005/8/layout/funnel1"/>
    <dgm:cxn modelId="{0624DC0E-2EA6-4D68-8773-53CC6945ACA1}" type="presParOf" srcId="{A08CA4B9-5662-4791-971C-B218EA6D73B8}" destId="{177FBA44-1470-43F1-867B-36B2BD6CB65B}" srcOrd="0" destOrd="0" presId="urn:microsoft.com/office/officeart/2005/8/layout/funnel1"/>
    <dgm:cxn modelId="{C6235A94-B056-4C98-8BC3-E02D49903635}" type="presParOf" srcId="{A08CA4B9-5662-4791-971C-B218EA6D73B8}" destId="{45E8C83C-D0CF-4113-9986-9BF3C65187D7}" srcOrd="1" destOrd="0" presId="urn:microsoft.com/office/officeart/2005/8/layout/funnel1"/>
    <dgm:cxn modelId="{1C6A01E3-C23C-4A29-8031-8F5D987FA082}" type="presParOf" srcId="{A08CA4B9-5662-4791-971C-B218EA6D73B8}" destId="{EBF9A7A9-64C2-4CD8-8327-3F418D6E80CA}" srcOrd="2" destOrd="0" presId="urn:microsoft.com/office/officeart/2005/8/layout/funnel1"/>
    <dgm:cxn modelId="{1AC7E561-8E63-46D6-8BCC-D496C32BBEC5}" type="presParOf" srcId="{A08CA4B9-5662-4791-971C-B218EA6D73B8}" destId="{D6F91A87-02CD-4F64-84B3-2236E8B1A44B}" srcOrd="3" destOrd="0" presId="urn:microsoft.com/office/officeart/2005/8/layout/funnel1"/>
    <dgm:cxn modelId="{D2DAF826-5874-4AA7-B69E-F1D8C42DDC81}" type="presParOf" srcId="{A08CA4B9-5662-4791-971C-B218EA6D73B8}" destId="{76B17139-7BFE-40B3-A73C-A0ACF88DB4E3}" srcOrd="4" destOrd="0" presId="urn:microsoft.com/office/officeart/2005/8/layout/funnel1"/>
    <dgm:cxn modelId="{ED9CE683-CDA7-412E-849A-999B0D2FBD1F}" type="presParOf" srcId="{A08CA4B9-5662-4791-971C-B218EA6D73B8}" destId="{1685D16B-0743-49B3-BFB5-03BC3E4DB9C6}" srcOrd="5" destOrd="0" presId="urn:microsoft.com/office/officeart/2005/8/layout/funnel1"/>
    <dgm:cxn modelId="{A79635D6-54B7-41C3-9AC5-28150D9CC181}" type="presParOf" srcId="{A08CA4B9-5662-4791-971C-B218EA6D73B8}" destId="{5D773977-167E-48A7-990E-433DE6E0497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AFD7AC-3090-4109-9E98-C5184123763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866CC23-3919-46BB-B2DC-6E6534A54CCD}">
      <dgm:prSet phldrT="[Text]"/>
      <dgm:spPr/>
      <dgm:t>
        <a:bodyPr/>
        <a:lstStyle/>
        <a:p>
          <a:r>
            <a:rPr lang="en-US" dirty="0" smtClean="0"/>
            <a:t>Vocabulary and Useful Expressions</a:t>
          </a:r>
          <a:endParaRPr lang="en-US" dirty="0"/>
        </a:p>
      </dgm:t>
    </dgm:pt>
    <dgm:pt modelId="{5165EE87-E85C-49CD-AA46-0E38DFF89037}" type="parTrans" cxnId="{6308039B-C909-4A82-831B-CDCA3513AAD5}">
      <dgm:prSet/>
      <dgm:spPr/>
      <dgm:t>
        <a:bodyPr/>
        <a:lstStyle/>
        <a:p>
          <a:endParaRPr lang="en-US"/>
        </a:p>
      </dgm:t>
    </dgm:pt>
    <dgm:pt modelId="{7490746C-D81F-41EB-8DE0-6939EC146655}" type="sibTrans" cxnId="{6308039B-C909-4A82-831B-CDCA3513AAD5}">
      <dgm:prSet/>
      <dgm:spPr/>
      <dgm:t>
        <a:bodyPr/>
        <a:lstStyle/>
        <a:p>
          <a:endParaRPr lang="en-US"/>
        </a:p>
      </dgm:t>
    </dgm:pt>
    <dgm:pt modelId="{E70820A8-58C2-49D8-AC1F-0077A8220CE4}">
      <dgm:prSet phldrT="[Text]"/>
      <dgm:spPr/>
      <dgm:t>
        <a:bodyPr/>
        <a:lstStyle/>
        <a:p>
          <a:r>
            <a:rPr lang="en-US" dirty="0" smtClean="0"/>
            <a:t>Background Knowledge</a:t>
          </a:r>
          <a:endParaRPr lang="en-US" dirty="0"/>
        </a:p>
      </dgm:t>
    </dgm:pt>
    <dgm:pt modelId="{2F50AE0E-6DAB-4DBD-8BB4-DCDE126B6213}" type="parTrans" cxnId="{B95A38D6-0FE2-4B35-AD97-2501768359B5}">
      <dgm:prSet/>
      <dgm:spPr/>
      <dgm:t>
        <a:bodyPr/>
        <a:lstStyle/>
        <a:p>
          <a:endParaRPr lang="en-US"/>
        </a:p>
      </dgm:t>
    </dgm:pt>
    <dgm:pt modelId="{2E05FB21-F85B-4C5D-B771-BC3932314BEF}" type="sibTrans" cxnId="{B95A38D6-0FE2-4B35-AD97-2501768359B5}">
      <dgm:prSet/>
      <dgm:spPr/>
      <dgm:t>
        <a:bodyPr/>
        <a:lstStyle/>
        <a:p>
          <a:endParaRPr lang="en-US"/>
        </a:p>
      </dgm:t>
    </dgm:pt>
    <dgm:pt modelId="{979307B8-58B1-4EFC-841B-3D6ACE38C02E}">
      <dgm:prSet phldrT="[Text]"/>
      <dgm:spPr/>
      <dgm:t>
        <a:bodyPr/>
        <a:lstStyle/>
        <a:p>
          <a:r>
            <a:rPr lang="en-US" dirty="0" smtClean="0"/>
            <a:t>Language and Skills for Group Work</a:t>
          </a:r>
          <a:endParaRPr lang="en-US" dirty="0"/>
        </a:p>
      </dgm:t>
    </dgm:pt>
    <dgm:pt modelId="{4C6F61CC-F0CF-404E-97E9-692A499FBCF8}" type="parTrans" cxnId="{D68796F5-87F7-4A02-8248-2EE0E61263D2}">
      <dgm:prSet/>
      <dgm:spPr/>
      <dgm:t>
        <a:bodyPr/>
        <a:lstStyle/>
        <a:p>
          <a:endParaRPr lang="en-US"/>
        </a:p>
      </dgm:t>
    </dgm:pt>
    <dgm:pt modelId="{99EA595C-790A-4319-9CA4-F2B4FA256821}" type="sibTrans" cxnId="{D68796F5-87F7-4A02-8248-2EE0E61263D2}">
      <dgm:prSet/>
      <dgm:spPr/>
      <dgm:t>
        <a:bodyPr/>
        <a:lstStyle/>
        <a:p>
          <a:endParaRPr lang="en-US"/>
        </a:p>
      </dgm:t>
    </dgm:pt>
    <dgm:pt modelId="{8CBA0646-B351-4879-83B2-BA7E044FDDE7}">
      <dgm:prSet phldrT="[Text]"/>
      <dgm:spPr/>
      <dgm:t>
        <a:bodyPr/>
        <a:lstStyle/>
        <a:p>
          <a:r>
            <a:rPr lang="en-US" dirty="0" smtClean="0"/>
            <a:t>To prepare L2Ls to work with HLLs</a:t>
          </a:r>
          <a:endParaRPr lang="en-US" dirty="0"/>
        </a:p>
      </dgm:t>
    </dgm:pt>
    <dgm:pt modelId="{35957272-3D59-45DB-BAAF-AD9F4B844DE2}" type="sibTrans" cxnId="{F457E59C-FA3C-4F5F-8D5D-FDBA58CC9358}">
      <dgm:prSet/>
      <dgm:spPr/>
      <dgm:t>
        <a:bodyPr/>
        <a:lstStyle/>
        <a:p>
          <a:endParaRPr lang="en-US"/>
        </a:p>
      </dgm:t>
    </dgm:pt>
    <dgm:pt modelId="{ED6EBBF0-E1C7-4A90-8B0D-301A79479C48}" type="parTrans" cxnId="{F457E59C-FA3C-4F5F-8D5D-FDBA58CC9358}">
      <dgm:prSet/>
      <dgm:spPr/>
      <dgm:t>
        <a:bodyPr/>
        <a:lstStyle/>
        <a:p>
          <a:endParaRPr lang="en-US"/>
        </a:p>
      </dgm:t>
    </dgm:pt>
    <dgm:pt modelId="{A08CA4B9-5662-4791-971C-B218EA6D73B8}" type="pres">
      <dgm:prSet presAssocID="{99AFD7AC-3090-4109-9E98-C51841237633}" presName="Name0" presStyleCnt="0">
        <dgm:presLayoutVars>
          <dgm:chMax val="4"/>
          <dgm:resizeHandles val="exact"/>
        </dgm:presLayoutVars>
      </dgm:prSet>
      <dgm:spPr/>
      <dgm:t>
        <a:bodyPr/>
        <a:lstStyle/>
        <a:p>
          <a:endParaRPr lang="en-US"/>
        </a:p>
      </dgm:t>
    </dgm:pt>
    <dgm:pt modelId="{177FBA44-1470-43F1-867B-36B2BD6CB65B}" type="pres">
      <dgm:prSet presAssocID="{99AFD7AC-3090-4109-9E98-C51841237633}" presName="ellipse" presStyleLbl="trBgShp" presStyleIdx="0" presStyleCnt="1"/>
      <dgm:spPr/>
    </dgm:pt>
    <dgm:pt modelId="{45E8C83C-D0CF-4113-9986-9BF3C65187D7}" type="pres">
      <dgm:prSet presAssocID="{99AFD7AC-3090-4109-9E98-C51841237633}" presName="arrow1" presStyleLbl="fgShp" presStyleIdx="0" presStyleCnt="1"/>
      <dgm:spPr/>
    </dgm:pt>
    <dgm:pt modelId="{EBF9A7A9-64C2-4CD8-8327-3F418D6E80CA}" type="pres">
      <dgm:prSet presAssocID="{99AFD7AC-3090-4109-9E98-C51841237633}" presName="rectangle" presStyleLbl="revTx" presStyleIdx="0" presStyleCnt="1">
        <dgm:presLayoutVars>
          <dgm:bulletEnabled val="1"/>
        </dgm:presLayoutVars>
      </dgm:prSet>
      <dgm:spPr/>
      <dgm:t>
        <a:bodyPr/>
        <a:lstStyle/>
        <a:p>
          <a:endParaRPr lang="en-US"/>
        </a:p>
      </dgm:t>
    </dgm:pt>
    <dgm:pt modelId="{D6F91A87-02CD-4F64-84B3-2236E8B1A44B}" type="pres">
      <dgm:prSet presAssocID="{E70820A8-58C2-49D8-AC1F-0077A8220CE4}" presName="item1" presStyleLbl="node1" presStyleIdx="0" presStyleCnt="3">
        <dgm:presLayoutVars>
          <dgm:bulletEnabled val="1"/>
        </dgm:presLayoutVars>
      </dgm:prSet>
      <dgm:spPr/>
      <dgm:t>
        <a:bodyPr/>
        <a:lstStyle/>
        <a:p>
          <a:endParaRPr lang="en-US"/>
        </a:p>
      </dgm:t>
    </dgm:pt>
    <dgm:pt modelId="{76B17139-7BFE-40B3-A73C-A0ACF88DB4E3}" type="pres">
      <dgm:prSet presAssocID="{979307B8-58B1-4EFC-841B-3D6ACE38C02E}" presName="item2" presStyleLbl="node1" presStyleIdx="1" presStyleCnt="3">
        <dgm:presLayoutVars>
          <dgm:bulletEnabled val="1"/>
        </dgm:presLayoutVars>
      </dgm:prSet>
      <dgm:spPr/>
      <dgm:t>
        <a:bodyPr/>
        <a:lstStyle/>
        <a:p>
          <a:endParaRPr lang="en-US"/>
        </a:p>
      </dgm:t>
    </dgm:pt>
    <dgm:pt modelId="{1685D16B-0743-49B3-BFB5-03BC3E4DB9C6}" type="pres">
      <dgm:prSet presAssocID="{8CBA0646-B351-4879-83B2-BA7E044FDDE7}" presName="item3" presStyleLbl="node1" presStyleIdx="2" presStyleCnt="3">
        <dgm:presLayoutVars>
          <dgm:bulletEnabled val="1"/>
        </dgm:presLayoutVars>
      </dgm:prSet>
      <dgm:spPr/>
      <dgm:t>
        <a:bodyPr/>
        <a:lstStyle/>
        <a:p>
          <a:endParaRPr lang="en-US"/>
        </a:p>
      </dgm:t>
    </dgm:pt>
    <dgm:pt modelId="{5D773977-167E-48A7-990E-433DE6E0497C}" type="pres">
      <dgm:prSet presAssocID="{99AFD7AC-3090-4109-9E98-C51841237633}" presName="funnel" presStyleLbl="trAlignAcc1" presStyleIdx="0" presStyleCnt="1" custScaleX="130059" custScaleY="125143" custLinFactNeighborX="1107" custLinFactNeighborY="5393"/>
      <dgm:spPr/>
    </dgm:pt>
  </dgm:ptLst>
  <dgm:cxnLst>
    <dgm:cxn modelId="{D7A2799F-0B61-43E5-BBB2-CC47D8426DA3}" type="presOf" srcId="{8CBA0646-B351-4879-83B2-BA7E044FDDE7}" destId="{EBF9A7A9-64C2-4CD8-8327-3F418D6E80CA}" srcOrd="0" destOrd="0" presId="urn:microsoft.com/office/officeart/2005/8/layout/funnel1"/>
    <dgm:cxn modelId="{9570803D-36EC-4AE4-A9FA-00D4CD3AADC8}" type="presOf" srcId="{E70820A8-58C2-49D8-AC1F-0077A8220CE4}" destId="{76B17139-7BFE-40B3-A73C-A0ACF88DB4E3}" srcOrd="0" destOrd="0" presId="urn:microsoft.com/office/officeart/2005/8/layout/funnel1"/>
    <dgm:cxn modelId="{938DA406-4603-4C32-BE70-D5354AE80048}" type="presOf" srcId="{C866CC23-3919-46BB-B2DC-6E6534A54CCD}" destId="{1685D16B-0743-49B3-BFB5-03BC3E4DB9C6}" srcOrd="0" destOrd="0" presId="urn:microsoft.com/office/officeart/2005/8/layout/funnel1"/>
    <dgm:cxn modelId="{BF23365B-DFC4-4BAD-AECC-D3A28F058AA3}" type="presOf" srcId="{979307B8-58B1-4EFC-841B-3D6ACE38C02E}" destId="{D6F91A87-02CD-4F64-84B3-2236E8B1A44B}" srcOrd="0" destOrd="0" presId="urn:microsoft.com/office/officeart/2005/8/layout/funnel1"/>
    <dgm:cxn modelId="{B95A38D6-0FE2-4B35-AD97-2501768359B5}" srcId="{99AFD7AC-3090-4109-9E98-C51841237633}" destId="{E70820A8-58C2-49D8-AC1F-0077A8220CE4}" srcOrd="1" destOrd="0" parTransId="{2F50AE0E-6DAB-4DBD-8BB4-DCDE126B6213}" sibTransId="{2E05FB21-F85B-4C5D-B771-BC3932314BEF}"/>
    <dgm:cxn modelId="{D68796F5-87F7-4A02-8248-2EE0E61263D2}" srcId="{99AFD7AC-3090-4109-9E98-C51841237633}" destId="{979307B8-58B1-4EFC-841B-3D6ACE38C02E}" srcOrd="2" destOrd="0" parTransId="{4C6F61CC-F0CF-404E-97E9-692A499FBCF8}" sibTransId="{99EA595C-790A-4319-9CA4-F2B4FA256821}"/>
    <dgm:cxn modelId="{F457E59C-FA3C-4F5F-8D5D-FDBA58CC9358}" srcId="{99AFD7AC-3090-4109-9E98-C51841237633}" destId="{8CBA0646-B351-4879-83B2-BA7E044FDDE7}" srcOrd="3" destOrd="0" parTransId="{ED6EBBF0-E1C7-4A90-8B0D-301A79479C48}" sibTransId="{35957272-3D59-45DB-BAAF-AD9F4B844DE2}"/>
    <dgm:cxn modelId="{6308039B-C909-4A82-831B-CDCA3513AAD5}" srcId="{99AFD7AC-3090-4109-9E98-C51841237633}" destId="{C866CC23-3919-46BB-B2DC-6E6534A54CCD}" srcOrd="0" destOrd="0" parTransId="{5165EE87-E85C-49CD-AA46-0E38DFF89037}" sibTransId="{7490746C-D81F-41EB-8DE0-6939EC146655}"/>
    <dgm:cxn modelId="{4EDA27D2-31F8-4F59-B320-2939BB9D9BFB}" type="presOf" srcId="{99AFD7AC-3090-4109-9E98-C51841237633}" destId="{A08CA4B9-5662-4791-971C-B218EA6D73B8}" srcOrd="0" destOrd="0" presId="urn:microsoft.com/office/officeart/2005/8/layout/funnel1"/>
    <dgm:cxn modelId="{A39D474A-3178-4D4D-B40D-ECB7F5EE163A}" type="presParOf" srcId="{A08CA4B9-5662-4791-971C-B218EA6D73B8}" destId="{177FBA44-1470-43F1-867B-36B2BD6CB65B}" srcOrd="0" destOrd="0" presId="urn:microsoft.com/office/officeart/2005/8/layout/funnel1"/>
    <dgm:cxn modelId="{E6505F95-75B9-4796-B2DC-BFC9057B6D5F}" type="presParOf" srcId="{A08CA4B9-5662-4791-971C-B218EA6D73B8}" destId="{45E8C83C-D0CF-4113-9986-9BF3C65187D7}" srcOrd="1" destOrd="0" presId="urn:microsoft.com/office/officeart/2005/8/layout/funnel1"/>
    <dgm:cxn modelId="{C62E61AC-8BFE-4F31-876D-A07B24195257}" type="presParOf" srcId="{A08CA4B9-5662-4791-971C-B218EA6D73B8}" destId="{EBF9A7A9-64C2-4CD8-8327-3F418D6E80CA}" srcOrd="2" destOrd="0" presId="urn:microsoft.com/office/officeart/2005/8/layout/funnel1"/>
    <dgm:cxn modelId="{AF6246FD-4C52-4FB1-9FE4-A0BF46449ECC}" type="presParOf" srcId="{A08CA4B9-5662-4791-971C-B218EA6D73B8}" destId="{D6F91A87-02CD-4F64-84B3-2236E8B1A44B}" srcOrd="3" destOrd="0" presId="urn:microsoft.com/office/officeart/2005/8/layout/funnel1"/>
    <dgm:cxn modelId="{A7BB6389-54F9-420B-9827-B3D8C0D19FF9}" type="presParOf" srcId="{A08CA4B9-5662-4791-971C-B218EA6D73B8}" destId="{76B17139-7BFE-40B3-A73C-A0ACF88DB4E3}" srcOrd="4" destOrd="0" presId="urn:microsoft.com/office/officeart/2005/8/layout/funnel1"/>
    <dgm:cxn modelId="{74326644-262E-4EEF-B948-384E0042AD74}" type="presParOf" srcId="{A08CA4B9-5662-4791-971C-B218EA6D73B8}" destId="{1685D16B-0743-49B3-BFB5-03BC3E4DB9C6}" srcOrd="5" destOrd="0" presId="urn:microsoft.com/office/officeart/2005/8/layout/funnel1"/>
    <dgm:cxn modelId="{635FF781-7279-437C-B816-70164107E873}" type="presParOf" srcId="{A08CA4B9-5662-4791-971C-B218EA6D73B8}" destId="{5D773977-167E-48A7-990E-433DE6E0497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AFD7AC-3090-4109-9E98-C5184123763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866CC23-3919-46BB-B2DC-6E6534A54CCD}">
      <dgm:prSet phldrT="[Text]"/>
      <dgm:spPr/>
      <dgm:t>
        <a:bodyPr/>
        <a:lstStyle/>
        <a:p>
          <a:r>
            <a:rPr lang="en-US" dirty="0" smtClean="0"/>
            <a:t>Map of Learning</a:t>
          </a:r>
          <a:endParaRPr lang="en-US" dirty="0"/>
        </a:p>
      </dgm:t>
    </dgm:pt>
    <dgm:pt modelId="{5165EE87-E85C-49CD-AA46-0E38DFF89037}" type="parTrans" cxnId="{6308039B-C909-4A82-831B-CDCA3513AAD5}">
      <dgm:prSet/>
      <dgm:spPr/>
      <dgm:t>
        <a:bodyPr/>
        <a:lstStyle/>
        <a:p>
          <a:endParaRPr lang="en-US"/>
        </a:p>
      </dgm:t>
    </dgm:pt>
    <dgm:pt modelId="{7490746C-D81F-41EB-8DE0-6939EC146655}" type="sibTrans" cxnId="{6308039B-C909-4A82-831B-CDCA3513AAD5}">
      <dgm:prSet/>
      <dgm:spPr/>
      <dgm:t>
        <a:bodyPr/>
        <a:lstStyle/>
        <a:p>
          <a:endParaRPr lang="en-US"/>
        </a:p>
      </dgm:t>
    </dgm:pt>
    <dgm:pt modelId="{E70820A8-58C2-49D8-AC1F-0077A8220CE4}">
      <dgm:prSet phldrT="[Text]"/>
      <dgm:spPr/>
      <dgm:t>
        <a:bodyPr/>
        <a:lstStyle/>
        <a:p>
          <a:r>
            <a:rPr lang="en-US" dirty="0" smtClean="0"/>
            <a:t>Disciplinary Literacy</a:t>
          </a:r>
          <a:endParaRPr lang="en-US" dirty="0"/>
        </a:p>
      </dgm:t>
    </dgm:pt>
    <dgm:pt modelId="{2F50AE0E-6DAB-4DBD-8BB4-DCDE126B6213}" type="parTrans" cxnId="{B95A38D6-0FE2-4B35-AD97-2501768359B5}">
      <dgm:prSet/>
      <dgm:spPr/>
      <dgm:t>
        <a:bodyPr/>
        <a:lstStyle/>
        <a:p>
          <a:endParaRPr lang="en-US"/>
        </a:p>
      </dgm:t>
    </dgm:pt>
    <dgm:pt modelId="{2E05FB21-F85B-4C5D-B771-BC3932314BEF}" type="sibTrans" cxnId="{B95A38D6-0FE2-4B35-AD97-2501768359B5}">
      <dgm:prSet/>
      <dgm:spPr/>
      <dgm:t>
        <a:bodyPr/>
        <a:lstStyle/>
        <a:p>
          <a:endParaRPr lang="en-US"/>
        </a:p>
      </dgm:t>
    </dgm:pt>
    <dgm:pt modelId="{979307B8-58B1-4EFC-841B-3D6ACE38C02E}">
      <dgm:prSet phldrT="[Text]"/>
      <dgm:spPr/>
      <dgm:t>
        <a:bodyPr/>
        <a:lstStyle/>
        <a:p>
          <a:r>
            <a:rPr lang="en-US" dirty="0" smtClean="0"/>
            <a:t>Language and Skills for Group Work</a:t>
          </a:r>
          <a:endParaRPr lang="en-US" dirty="0"/>
        </a:p>
      </dgm:t>
    </dgm:pt>
    <dgm:pt modelId="{99EA595C-790A-4319-9CA4-F2B4FA256821}" type="sibTrans" cxnId="{D68796F5-87F7-4A02-8248-2EE0E61263D2}">
      <dgm:prSet/>
      <dgm:spPr/>
      <dgm:t>
        <a:bodyPr/>
        <a:lstStyle/>
        <a:p>
          <a:endParaRPr lang="en-US"/>
        </a:p>
      </dgm:t>
    </dgm:pt>
    <dgm:pt modelId="{4C6F61CC-F0CF-404E-97E9-692A499FBCF8}" type="parTrans" cxnId="{D68796F5-87F7-4A02-8248-2EE0E61263D2}">
      <dgm:prSet/>
      <dgm:spPr/>
      <dgm:t>
        <a:bodyPr/>
        <a:lstStyle/>
        <a:p>
          <a:endParaRPr lang="en-US"/>
        </a:p>
      </dgm:t>
    </dgm:pt>
    <dgm:pt modelId="{8CBA0646-B351-4879-83B2-BA7E044FDDE7}">
      <dgm:prSet phldrT="[Text]"/>
      <dgm:spPr/>
      <dgm:t>
        <a:bodyPr/>
        <a:lstStyle/>
        <a:p>
          <a:r>
            <a:rPr lang="en-US" dirty="0" smtClean="0"/>
            <a:t>Cooperative Learning</a:t>
          </a:r>
          <a:endParaRPr lang="en-US" dirty="0"/>
        </a:p>
      </dgm:t>
    </dgm:pt>
    <dgm:pt modelId="{35957272-3D59-45DB-BAAF-AD9F4B844DE2}" type="sibTrans" cxnId="{F457E59C-FA3C-4F5F-8D5D-FDBA58CC9358}">
      <dgm:prSet/>
      <dgm:spPr/>
      <dgm:t>
        <a:bodyPr/>
        <a:lstStyle/>
        <a:p>
          <a:endParaRPr lang="en-US"/>
        </a:p>
      </dgm:t>
    </dgm:pt>
    <dgm:pt modelId="{ED6EBBF0-E1C7-4A90-8B0D-301A79479C48}" type="parTrans" cxnId="{F457E59C-FA3C-4F5F-8D5D-FDBA58CC9358}">
      <dgm:prSet/>
      <dgm:spPr/>
      <dgm:t>
        <a:bodyPr/>
        <a:lstStyle/>
        <a:p>
          <a:endParaRPr lang="en-US"/>
        </a:p>
      </dgm:t>
    </dgm:pt>
    <dgm:pt modelId="{A08CA4B9-5662-4791-971C-B218EA6D73B8}" type="pres">
      <dgm:prSet presAssocID="{99AFD7AC-3090-4109-9E98-C51841237633}" presName="Name0" presStyleCnt="0">
        <dgm:presLayoutVars>
          <dgm:chMax val="4"/>
          <dgm:resizeHandles val="exact"/>
        </dgm:presLayoutVars>
      </dgm:prSet>
      <dgm:spPr/>
      <dgm:t>
        <a:bodyPr/>
        <a:lstStyle/>
        <a:p>
          <a:endParaRPr lang="en-US"/>
        </a:p>
      </dgm:t>
    </dgm:pt>
    <dgm:pt modelId="{177FBA44-1470-43F1-867B-36B2BD6CB65B}" type="pres">
      <dgm:prSet presAssocID="{99AFD7AC-3090-4109-9E98-C51841237633}" presName="ellipse" presStyleLbl="trBgShp" presStyleIdx="0" presStyleCnt="1"/>
      <dgm:spPr/>
    </dgm:pt>
    <dgm:pt modelId="{45E8C83C-D0CF-4113-9986-9BF3C65187D7}" type="pres">
      <dgm:prSet presAssocID="{99AFD7AC-3090-4109-9E98-C51841237633}" presName="arrow1" presStyleLbl="fgShp" presStyleIdx="0" presStyleCnt="1"/>
      <dgm:spPr/>
    </dgm:pt>
    <dgm:pt modelId="{EBF9A7A9-64C2-4CD8-8327-3F418D6E80CA}" type="pres">
      <dgm:prSet presAssocID="{99AFD7AC-3090-4109-9E98-C51841237633}" presName="rectangle" presStyleLbl="revTx" presStyleIdx="0" presStyleCnt="1">
        <dgm:presLayoutVars>
          <dgm:bulletEnabled val="1"/>
        </dgm:presLayoutVars>
      </dgm:prSet>
      <dgm:spPr/>
      <dgm:t>
        <a:bodyPr/>
        <a:lstStyle/>
        <a:p>
          <a:endParaRPr lang="en-US"/>
        </a:p>
      </dgm:t>
    </dgm:pt>
    <dgm:pt modelId="{D6F91A87-02CD-4F64-84B3-2236E8B1A44B}" type="pres">
      <dgm:prSet presAssocID="{E70820A8-58C2-49D8-AC1F-0077A8220CE4}" presName="item1" presStyleLbl="node1" presStyleIdx="0" presStyleCnt="3">
        <dgm:presLayoutVars>
          <dgm:bulletEnabled val="1"/>
        </dgm:presLayoutVars>
      </dgm:prSet>
      <dgm:spPr/>
      <dgm:t>
        <a:bodyPr/>
        <a:lstStyle/>
        <a:p>
          <a:endParaRPr lang="en-US"/>
        </a:p>
      </dgm:t>
    </dgm:pt>
    <dgm:pt modelId="{76B17139-7BFE-40B3-A73C-A0ACF88DB4E3}" type="pres">
      <dgm:prSet presAssocID="{979307B8-58B1-4EFC-841B-3D6ACE38C02E}" presName="item2" presStyleLbl="node1" presStyleIdx="1" presStyleCnt="3">
        <dgm:presLayoutVars>
          <dgm:bulletEnabled val="1"/>
        </dgm:presLayoutVars>
      </dgm:prSet>
      <dgm:spPr/>
      <dgm:t>
        <a:bodyPr/>
        <a:lstStyle/>
        <a:p>
          <a:endParaRPr lang="en-US"/>
        </a:p>
      </dgm:t>
    </dgm:pt>
    <dgm:pt modelId="{1685D16B-0743-49B3-BFB5-03BC3E4DB9C6}" type="pres">
      <dgm:prSet presAssocID="{8CBA0646-B351-4879-83B2-BA7E044FDDE7}" presName="item3" presStyleLbl="node1" presStyleIdx="2" presStyleCnt="3">
        <dgm:presLayoutVars>
          <dgm:bulletEnabled val="1"/>
        </dgm:presLayoutVars>
      </dgm:prSet>
      <dgm:spPr/>
      <dgm:t>
        <a:bodyPr/>
        <a:lstStyle/>
        <a:p>
          <a:endParaRPr lang="en-US"/>
        </a:p>
      </dgm:t>
    </dgm:pt>
    <dgm:pt modelId="{5D773977-167E-48A7-990E-433DE6E0497C}" type="pres">
      <dgm:prSet presAssocID="{99AFD7AC-3090-4109-9E98-C51841237633}" presName="funnel" presStyleLbl="trAlignAcc1" presStyleIdx="0" presStyleCnt="1" custScaleX="130059" custScaleY="125143" custLinFactNeighborX="1107" custLinFactNeighborY="5393"/>
      <dgm:spPr/>
    </dgm:pt>
  </dgm:ptLst>
  <dgm:cxnLst>
    <dgm:cxn modelId="{B9396D11-22A3-4A49-80E2-A3FA1E54CCC2}" type="presOf" srcId="{8CBA0646-B351-4879-83B2-BA7E044FDDE7}" destId="{EBF9A7A9-64C2-4CD8-8327-3F418D6E80CA}" srcOrd="0" destOrd="0" presId="urn:microsoft.com/office/officeart/2005/8/layout/funnel1"/>
    <dgm:cxn modelId="{B95A38D6-0FE2-4B35-AD97-2501768359B5}" srcId="{99AFD7AC-3090-4109-9E98-C51841237633}" destId="{E70820A8-58C2-49D8-AC1F-0077A8220CE4}" srcOrd="1" destOrd="0" parTransId="{2F50AE0E-6DAB-4DBD-8BB4-DCDE126B6213}" sibTransId="{2E05FB21-F85B-4C5D-B771-BC3932314BEF}"/>
    <dgm:cxn modelId="{D68796F5-87F7-4A02-8248-2EE0E61263D2}" srcId="{99AFD7AC-3090-4109-9E98-C51841237633}" destId="{979307B8-58B1-4EFC-841B-3D6ACE38C02E}" srcOrd="2" destOrd="0" parTransId="{4C6F61CC-F0CF-404E-97E9-692A499FBCF8}" sibTransId="{99EA595C-790A-4319-9CA4-F2B4FA256821}"/>
    <dgm:cxn modelId="{EE378C8D-F9C7-BD41-899A-C0412C48952E}" type="presOf" srcId="{E70820A8-58C2-49D8-AC1F-0077A8220CE4}" destId="{76B17139-7BFE-40B3-A73C-A0ACF88DB4E3}" srcOrd="0" destOrd="0" presId="urn:microsoft.com/office/officeart/2005/8/layout/funnel1"/>
    <dgm:cxn modelId="{F457E59C-FA3C-4F5F-8D5D-FDBA58CC9358}" srcId="{99AFD7AC-3090-4109-9E98-C51841237633}" destId="{8CBA0646-B351-4879-83B2-BA7E044FDDE7}" srcOrd="3" destOrd="0" parTransId="{ED6EBBF0-E1C7-4A90-8B0D-301A79479C48}" sibTransId="{35957272-3D59-45DB-BAAF-AD9F4B844DE2}"/>
    <dgm:cxn modelId="{6308039B-C909-4A82-831B-CDCA3513AAD5}" srcId="{99AFD7AC-3090-4109-9E98-C51841237633}" destId="{C866CC23-3919-46BB-B2DC-6E6534A54CCD}" srcOrd="0" destOrd="0" parTransId="{5165EE87-E85C-49CD-AA46-0E38DFF89037}" sibTransId="{7490746C-D81F-41EB-8DE0-6939EC146655}"/>
    <dgm:cxn modelId="{4B4F8F5A-5619-784B-AEA9-6BD60F6095EE}" type="presOf" srcId="{C866CC23-3919-46BB-B2DC-6E6534A54CCD}" destId="{1685D16B-0743-49B3-BFB5-03BC3E4DB9C6}" srcOrd="0" destOrd="0" presId="urn:microsoft.com/office/officeart/2005/8/layout/funnel1"/>
    <dgm:cxn modelId="{D0E89CE3-34FC-9848-95E9-04CADE392CC9}" type="presOf" srcId="{979307B8-58B1-4EFC-841B-3D6ACE38C02E}" destId="{D6F91A87-02CD-4F64-84B3-2236E8B1A44B}" srcOrd="0" destOrd="0" presId="urn:microsoft.com/office/officeart/2005/8/layout/funnel1"/>
    <dgm:cxn modelId="{E6DB7955-E6C0-E74D-963C-B2DF824017A7}" type="presOf" srcId="{99AFD7AC-3090-4109-9E98-C51841237633}" destId="{A08CA4B9-5662-4791-971C-B218EA6D73B8}" srcOrd="0" destOrd="0" presId="urn:microsoft.com/office/officeart/2005/8/layout/funnel1"/>
    <dgm:cxn modelId="{9F2B4612-1EF4-5B4D-8631-06BA4677140B}" type="presParOf" srcId="{A08CA4B9-5662-4791-971C-B218EA6D73B8}" destId="{177FBA44-1470-43F1-867B-36B2BD6CB65B}" srcOrd="0" destOrd="0" presId="urn:microsoft.com/office/officeart/2005/8/layout/funnel1"/>
    <dgm:cxn modelId="{50CC3BBF-C205-6C49-95B8-B70A87DCA139}" type="presParOf" srcId="{A08CA4B9-5662-4791-971C-B218EA6D73B8}" destId="{45E8C83C-D0CF-4113-9986-9BF3C65187D7}" srcOrd="1" destOrd="0" presId="urn:microsoft.com/office/officeart/2005/8/layout/funnel1"/>
    <dgm:cxn modelId="{DE927BF5-EE2D-4A4E-A431-D9E560DABB31}" type="presParOf" srcId="{A08CA4B9-5662-4791-971C-B218EA6D73B8}" destId="{EBF9A7A9-64C2-4CD8-8327-3F418D6E80CA}" srcOrd="2" destOrd="0" presId="urn:microsoft.com/office/officeart/2005/8/layout/funnel1"/>
    <dgm:cxn modelId="{BF5DE129-7BFC-8F48-9B6B-35EDDE8B0731}" type="presParOf" srcId="{A08CA4B9-5662-4791-971C-B218EA6D73B8}" destId="{D6F91A87-02CD-4F64-84B3-2236E8B1A44B}" srcOrd="3" destOrd="0" presId="urn:microsoft.com/office/officeart/2005/8/layout/funnel1"/>
    <dgm:cxn modelId="{9E6F4D40-2564-0C4E-9D26-B707B825DCD7}" type="presParOf" srcId="{A08CA4B9-5662-4791-971C-B218EA6D73B8}" destId="{76B17139-7BFE-40B3-A73C-A0ACF88DB4E3}" srcOrd="4" destOrd="0" presId="urn:microsoft.com/office/officeart/2005/8/layout/funnel1"/>
    <dgm:cxn modelId="{56D14F19-43A1-6743-9206-E4DBFF9718E7}" type="presParOf" srcId="{A08CA4B9-5662-4791-971C-B218EA6D73B8}" destId="{1685D16B-0743-49B3-BFB5-03BC3E4DB9C6}" srcOrd="5" destOrd="0" presId="urn:microsoft.com/office/officeart/2005/8/layout/funnel1"/>
    <dgm:cxn modelId="{F0A1EA09-3AFE-4144-8465-FC8793FF5362}" type="presParOf" srcId="{A08CA4B9-5662-4791-971C-B218EA6D73B8}" destId="{5D773977-167E-48A7-990E-433DE6E0497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AFD7AC-3090-4109-9E98-C5184123763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866CC23-3919-46BB-B2DC-6E6534A54CCD}">
      <dgm:prSet phldrT="[Text]"/>
      <dgm:spPr/>
      <dgm:t>
        <a:bodyPr/>
        <a:lstStyle/>
        <a:p>
          <a:r>
            <a:rPr lang="en-US" dirty="0" smtClean="0"/>
            <a:t>Vocabulary and Useful Expressions</a:t>
          </a:r>
          <a:endParaRPr lang="en-US" dirty="0"/>
        </a:p>
      </dgm:t>
    </dgm:pt>
    <dgm:pt modelId="{5165EE87-E85C-49CD-AA46-0E38DFF89037}" type="parTrans" cxnId="{6308039B-C909-4A82-831B-CDCA3513AAD5}">
      <dgm:prSet/>
      <dgm:spPr/>
      <dgm:t>
        <a:bodyPr/>
        <a:lstStyle/>
        <a:p>
          <a:endParaRPr lang="en-US"/>
        </a:p>
      </dgm:t>
    </dgm:pt>
    <dgm:pt modelId="{7490746C-D81F-41EB-8DE0-6939EC146655}" type="sibTrans" cxnId="{6308039B-C909-4A82-831B-CDCA3513AAD5}">
      <dgm:prSet/>
      <dgm:spPr/>
      <dgm:t>
        <a:bodyPr/>
        <a:lstStyle/>
        <a:p>
          <a:endParaRPr lang="en-US"/>
        </a:p>
      </dgm:t>
    </dgm:pt>
    <dgm:pt modelId="{E70820A8-58C2-49D8-AC1F-0077A8220CE4}">
      <dgm:prSet phldrT="[Text]"/>
      <dgm:spPr/>
      <dgm:t>
        <a:bodyPr/>
        <a:lstStyle/>
        <a:p>
          <a:r>
            <a:rPr lang="en-US" dirty="0" smtClean="0"/>
            <a:t>Background Knowledge</a:t>
          </a:r>
          <a:endParaRPr lang="en-US" dirty="0"/>
        </a:p>
      </dgm:t>
    </dgm:pt>
    <dgm:pt modelId="{2F50AE0E-6DAB-4DBD-8BB4-DCDE126B6213}" type="parTrans" cxnId="{B95A38D6-0FE2-4B35-AD97-2501768359B5}">
      <dgm:prSet/>
      <dgm:spPr/>
      <dgm:t>
        <a:bodyPr/>
        <a:lstStyle/>
        <a:p>
          <a:endParaRPr lang="en-US"/>
        </a:p>
      </dgm:t>
    </dgm:pt>
    <dgm:pt modelId="{2E05FB21-F85B-4C5D-B771-BC3932314BEF}" type="sibTrans" cxnId="{B95A38D6-0FE2-4B35-AD97-2501768359B5}">
      <dgm:prSet/>
      <dgm:spPr/>
      <dgm:t>
        <a:bodyPr/>
        <a:lstStyle/>
        <a:p>
          <a:endParaRPr lang="en-US"/>
        </a:p>
      </dgm:t>
    </dgm:pt>
    <dgm:pt modelId="{979307B8-58B1-4EFC-841B-3D6ACE38C02E}">
      <dgm:prSet phldrT="[Text]"/>
      <dgm:spPr/>
      <dgm:t>
        <a:bodyPr/>
        <a:lstStyle/>
        <a:p>
          <a:r>
            <a:rPr lang="en-US" dirty="0" smtClean="0"/>
            <a:t>Language and Skills for Group Work</a:t>
          </a:r>
          <a:endParaRPr lang="en-US" dirty="0"/>
        </a:p>
      </dgm:t>
    </dgm:pt>
    <dgm:pt modelId="{4C6F61CC-F0CF-404E-97E9-692A499FBCF8}" type="parTrans" cxnId="{D68796F5-87F7-4A02-8248-2EE0E61263D2}">
      <dgm:prSet/>
      <dgm:spPr/>
      <dgm:t>
        <a:bodyPr/>
        <a:lstStyle/>
        <a:p>
          <a:endParaRPr lang="en-US"/>
        </a:p>
      </dgm:t>
    </dgm:pt>
    <dgm:pt modelId="{99EA595C-790A-4319-9CA4-F2B4FA256821}" type="sibTrans" cxnId="{D68796F5-87F7-4A02-8248-2EE0E61263D2}">
      <dgm:prSet/>
      <dgm:spPr/>
      <dgm:t>
        <a:bodyPr/>
        <a:lstStyle/>
        <a:p>
          <a:endParaRPr lang="en-US"/>
        </a:p>
      </dgm:t>
    </dgm:pt>
    <dgm:pt modelId="{8CBA0646-B351-4879-83B2-BA7E044FDDE7}">
      <dgm:prSet phldrT="[Text]"/>
      <dgm:spPr/>
      <dgm:t>
        <a:bodyPr/>
        <a:lstStyle/>
        <a:p>
          <a:r>
            <a:rPr lang="en-US" dirty="0" smtClean="0"/>
            <a:t>Cooperative Learning</a:t>
          </a:r>
          <a:endParaRPr lang="en-US" dirty="0"/>
        </a:p>
      </dgm:t>
    </dgm:pt>
    <dgm:pt modelId="{35957272-3D59-45DB-BAAF-AD9F4B844DE2}" type="sibTrans" cxnId="{F457E59C-FA3C-4F5F-8D5D-FDBA58CC9358}">
      <dgm:prSet/>
      <dgm:spPr/>
      <dgm:t>
        <a:bodyPr/>
        <a:lstStyle/>
        <a:p>
          <a:endParaRPr lang="en-US"/>
        </a:p>
      </dgm:t>
    </dgm:pt>
    <dgm:pt modelId="{ED6EBBF0-E1C7-4A90-8B0D-301A79479C48}" type="parTrans" cxnId="{F457E59C-FA3C-4F5F-8D5D-FDBA58CC9358}">
      <dgm:prSet/>
      <dgm:spPr/>
      <dgm:t>
        <a:bodyPr/>
        <a:lstStyle/>
        <a:p>
          <a:endParaRPr lang="en-US"/>
        </a:p>
      </dgm:t>
    </dgm:pt>
    <dgm:pt modelId="{A08CA4B9-5662-4791-971C-B218EA6D73B8}" type="pres">
      <dgm:prSet presAssocID="{99AFD7AC-3090-4109-9E98-C51841237633}" presName="Name0" presStyleCnt="0">
        <dgm:presLayoutVars>
          <dgm:chMax val="4"/>
          <dgm:resizeHandles val="exact"/>
        </dgm:presLayoutVars>
      </dgm:prSet>
      <dgm:spPr/>
      <dgm:t>
        <a:bodyPr/>
        <a:lstStyle/>
        <a:p>
          <a:endParaRPr lang="en-US"/>
        </a:p>
      </dgm:t>
    </dgm:pt>
    <dgm:pt modelId="{177FBA44-1470-43F1-867B-36B2BD6CB65B}" type="pres">
      <dgm:prSet presAssocID="{99AFD7AC-3090-4109-9E98-C51841237633}" presName="ellipse" presStyleLbl="trBgShp" presStyleIdx="0" presStyleCnt="1"/>
      <dgm:spPr/>
    </dgm:pt>
    <dgm:pt modelId="{45E8C83C-D0CF-4113-9986-9BF3C65187D7}" type="pres">
      <dgm:prSet presAssocID="{99AFD7AC-3090-4109-9E98-C51841237633}" presName="arrow1" presStyleLbl="fgShp" presStyleIdx="0" presStyleCnt="1"/>
      <dgm:spPr/>
    </dgm:pt>
    <dgm:pt modelId="{EBF9A7A9-64C2-4CD8-8327-3F418D6E80CA}" type="pres">
      <dgm:prSet presAssocID="{99AFD7AC-3090-4109-9E98-C51841237633}" presName="rectangle" presStyleLbl="revTx" presStyleIdx="0" presStyleCnt="1">
        <dgm:presLayoutVars>
          <dgm:bulletEnabled val="1"/>
        </dgm:presLayoutVars>
      </dgm:prSet>
      <dgm:spPr/>
      <dgm:t>
        <a:bodyPr/>
        <a:lstStyle/>
        <a:p>
          <a:endParaRPr lang="en-US"/>
        </a:p>
      </dgm:t>
    </dgm:pt>
    <dgm:pt modelId="{D6F91A87-02CD-4F64-84B3-2236E8B1A44B}" type="pres">
      <dgm:prSet presAssocID="{E70820A8-58C2-49D8-AC1F-0077A8220CE4}" presName="item1" presStyleLbl="node1" presStyleIdx="0" presStyleCnt="3">
        <dgm:presLayoutVars>
          <dgm:bulletEnabled val="1"/>
        </dgm:presLayoutVars>
      </dgm:prSet>
      <dgm:spPr/>
      <dgm:t>
        <a:bodyPr/>
        <a:lstStyle/>
        <a:p>
          <a:endParaRPr lang="en-US"/>
        </a:p>
      </dgm:t>
    </dgm:pt>
    <dgm:pt modelId="{76B17139-7BFE-40B3-A73C-A0ACF88DB4E3}" type="pres">
      <dgm:prSet presAssocID="{979307B8-58B1-4EFC-841B-3D6ACE38C02E}" presName="item2" presStyleLbl="node1" presStyleIdx="1" presStyleCnt="3">
        <dgm:presLayoutVars>
          <dgm:bulletEnabled val="1"/>
        </dgm:presLayoutVars>
      </dgm:prSet>
      <dgm:spPr/>
      <dgm:t>
        <a:bodyPr/>
        <a:lstStyle/>
        <a:p>
          <a:endParaRPr lang="en-US"/>
        </a:p>
      </dgm:t>
    </dgm:pt>
    <dgm:pt modelId="{1685D16B-0743-49B3-BFB5-03BC3E4DB9C6}" type="pres">
      <dgm:prSet presAssocID="{8CBA0646-B351-4879-83B2-BA7E044FDDE7}" presName="item3" presStyleLbl="node1" presStyleIdx="2" presStyleCnt="3">
        <dgm:presLayoutVars>
          <dgm:bulletEnabled val="1"/>
        </dgm:presLayoutVars>
      </dgm:prSet>
      <dgm:spPr/>
      <dgm:t>
        <a:bodyPr/>
        <a:lstStyle/>
        <a:p>
          <a:endParaRPr lang="en-US"/>
        </a:p>
      </dgm:t>
    </dgm:pt>
    <dgm:pt modelId="{5D773977-167E-48A7-990E-433DE6E0497C}" type="pres">
      <dgm:prSet presAssocID="{99AFD7AC-3090-4109-9E98-C51841237633}" presName="funnel" presStyleLbl="trAlignAcc1" presStyleIdx="0" presStyleCnt="1" custScaleX="130059" custScaleY="125143" custLinFactNeighborX="1107" custLinFactNeighborY="5393"/>
      <dgm:spPr/>
    </dgm:pt>
  </dgm:ptLst>
  <dgm:cxnLst>
    <dgm:cxn modelId="{6308039B-C909-4A82-831B-CDCA3513AAD5}" srcId="{99AFD7AC-3090-4109-9E98-C51841237633}" destId="{C866CC23-3919-46BB-B2DC-6E6534A54CCD}" srcOrd="0" destOrd="0" parTransId="{5165EE87-E85C-49CD-AA46-0E38DFF89037}" sibTransId="{7490746C-D81F-41EB-8DE0-6939EC146655}"/>
    <dgm:cxn modelId="{87969423-0EB1-E449-9BF6-B805BF365AD0}" type="presOf" srcId="{979307B8-58B1-4EFC-841B-3D6ACE38C02E}" destId="{D6F91A87-02CD-4F64-84B3-2236E8B1A44B}" srcOrd="0" destOrd="0" presId="urn:microsoft.com/office/officeart/2005/8/layout/funnel1"/>
    <dgm:cxn modelId="{45235607-33D6-884B-BD27-9A3540738120}" type="presOf" srcId="{99AFD7AC-3090-4109-9E98-C51841237633}" destId="{A08CA4B9-5662-4791-971C-B218EA6D73B8}" srcOrd="0" destOrd="0" presId="urn:microsoft.com/office/officeart/2005/8/layout/funnel1"/>
    <dgm:cxn modelId="{F457E59C-FA3C-4F5F-8D5D-FDBA58CC9358}" srcId="{99AFD7AC-3090-4109-9E98-C51841237633}" destId="{8CBA0646-B351-4879-83B2-BA7E044FDDE7}" srcOrd="3" destOrd="0" parTransId="{ED6EBBF0-E1C7-4A90-8B0D-301A79479C48}" sibTransId="{35957272-3D59-45DB-BAAF-AD9F4B844DE2}"/>
    <dgm:cxn modelId="{D68796F5-87F7-4A02-8248-2EE0E61263D2}" srcId="{99AFD7AC-3090-4109-9E98-C51841237633}" destId="{979307B8-58B1-4EFC-841B-3D6ACE38C02E}" srcOrd="2" destOrd="0" parTransId="{4C6F61CC-F0CF-404E-97E9-692A499FBCF8}" sibTransId="{99EA595C-790A-4319-9CA4-F2B4FA256821}"/>
    <dgm:cxn modelId="{FCB0A568-43B9-5441-ACFB-5D3AA8A57936}" type="presOf" srcId="{C866CC23-3919-46BB-B2DC-6E6534A54CCD}" destId="{1685D16B-0743-49B3-BFB5-03BC3E4DB9C6}" srcOrd="0" destOrd="0" presId="urn:microsoft.com/office/officeart/2005/8/layout/funnel1"/>
    <dgm:cxn modelId="{DD8842D7-BD0A-E84E-AD84-7A2F6B0C6084}" type="presOf" srcId="{8CBA0646-B351-4879-83B2-BA7E044FDDE7}" destId="{EBF9A7A9-64C2-4CD8-8327-3F418D6E80CA}" srcOrd="0" destOrd="0" presId="urn:microsoft.com/office/officeart/2005/8/layout/funnel1"/>
    <dgm:cxn modelId="{22286D11-BBD2-B347-8EFA-85F05FE258A7}" type="presOf" srcId="{E70820A8-58C2-49D8-AC1F-0077A8220CE4}" destId="{76B17139-7BFE-40B3-A73C-A0ACF88DB4E3}" srcOrd="0" destOrd="0" presId="urn:microsoft.com/office/officeart/2005/8/layout/funnel1"/>
    <dgm:cxn modelId="{B95A38D6-0FE2-4B35-AD97-2501768359B5}" srcId="{99AFD7AC-3090-4109-9E98-C51841237633}" destId="{E70820A8-58C2-49D8-AC1F-0077A8220CE4}" srcOrd="1" destOrd="0" parTransId="{2F50AE0E-6DAB-4DBD-8BB4-DCDE126B6213}" sibTransId="{2E05FB21-F85B-4C5D-B771-BC3932314BEF}"/>
    <dgm:cxn modelId="{F59A45D6-2600-B244-A07D-6D3787ACF45A}" type="presParOf" srcId="{A08CA4B9-5662-4791-971C-B218EA6D73B8}" destId="{177FBA44-1470-43F1-867B-36B2BD6CB65B}" srcOrd="0" destOrd="0" presId="urn:microsoft.com/office/officeart/2005/8/layout/funnel1"/>
    <dgm:cxn modelId="{E71610A8-E2A9-4140-AFF4-179C4515FD71}" type="presParOf" srcId="{A08CA4B9-5662-4791-971C-B218EA6D73B8}" destId="{45E8C83C-D0CF-4113-9986-9BF3C65187D7}" srcOrd="1" destOrd="0" presId="urn:microsoft.com/office/officeart/2005/8/layout/funnel1"/>
    <dgm:cxn modelId="{9CDC876E-6695-D644-ADA8-C43C82C6D686}" type="presParOf" srcId="{A08CA4B9-5662-4791-971C-B218EA6D73B8}" destId="{EBF9A7A9-64C2-4CD8-8327-3F418D6E80CA}" srcOrd="2" destOrd="0" presId="urn:microsoft.com/office/officeart/2005/8/layout/funnel1"/>
    <dgm:cxn modelId="{9843EEEA-62AC-8741-AC68-57136083075C}" type="presParOf" srcId="{A08CA4B9-5662-4791-971C-B218EA6D73B8}" destId="{D6F91A87-02CD-4F64-84B3-2236E8B1A44B}" srcOrd="3" destOrd="0" presId="urn:microsoft.com/office/officeart/2005/8/layout/funnel1"/>
    <dgm:cxn modelId="{9838227E-2414-D440-B4F8-E91BFFF07725}" type="presParOf" srcId="{A08CA4B9-5662-4791-971C-B218EA6D73B8}" destId="{76B17139-7BFE-40B3-A73C-A0ACF88DB4E3}" srcOrd="4" destOrd="0" presId="urn:microsoft.com/office/officeart/2005/8/layout/funnel1"/>
    <dgm:cxn modelId="{D5B473AF-9BF0-C949-9406-117697D512BE}" type="presParOf" srcId="{A08CA4B9-5662-4791-971C-B218EA6D73B8}" destId="{1685D16B-0743-49B3-BFB5-03BC3E4DB9C6}" srcOrd="5" destOrd="0" presId="urn:microsoft.com/office/officeart/2005/8/layout/funnel1"/>
    <dgm:cxn modelId="{7D65D373-FA8A-8B47-8FEC-596226382326}" type="presParOf" srcId="{A08CA4B9-5662-4791-971C-B218EA6D73B8}" destId="{5D773977-167E-48A7-990E-433DE6E0497C}"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98A3F-225B-E841-93C6-D54E473AF3DE}">
      <dsp:nvSpPr>
        <dsp:cNvPr id="0" name=""/>
        <dsp:cNvSpPr/>
      </dsp:nvSpPr>
      <dsp:spPr>
        <a:xfrm>
          <a:off x="4244095" y="1584087"/>
          <a:ext cx="2489279" cy="2489279"/>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HLLs</a:t>
          </a:r>
          <a:endParaRPr lang="en-US" sz="4400" kern="1200" dirty="0"/>
        </a:p>
      </dsp:txBody>
      <dsp:txXfrm>
        <a:off x="4744551" y="2167189"/>
        <a:ext cx="1488367" cy="1279541"/>
      </dsp:txXfrm>
    </dsp:sp>
    <dsp:sp modelId="{29BBC1FE-5687-6F49-A990-C72CDFFB66B2}">
      <dsp:nvSpPr>
        <dsp:cNvPr id="0" name=""/>
        <dsp:cNvSpPr/>
      </dsp:nvSpPr>
      <dsp:spPr>
        <a:xfrm>
          <a:off x="2247903" y="812799"/>
          <a:ext cx="2194965" cy="2176209"/>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L2Ls</a:t>
          </a:r>
          <a:endParaRPr lang="en-US" sz="4400" kern="1200" dirty="0"/>
        </a:p>
      </dsp:txBody>
      <dsp:txXfrm>
        <a:off x="2798497" y="1363977"/>
        <a:ext cx="1093777" cy="1073853"/>
      </dsp:txXfrm>
    </dsp:sp>
    <dsp:sp modelId="{B6450971-C45B-B44B-93D4-67989AE382C4}">
      <dsp:nvSpPr>
        <dsp:cNvPr id="0" name=""/>
        <dsp:cNvSpPr/>
      </dsp:nvSpPr>
      <dsp:spPr>
        <a:xfrm>
          <a:off x="4012854" y="1155087"/>
          <a:ext cx="3061813" cy="3061813"/>
        </a:xfrm>
        <a:prstGeom prst="circularArrow">
          <a:avLst>
            <a:gd name="adj1" fmla="val 4878"/>
            <a:gd name="adj2" fmla="val 312630"/>
            <a:gd name="adj3" fmla="val 3167409"/>
            <a:gd name="adj4" fmla="val 15187974"/>
            <a:gd name="adj5" fmla="val 569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C3597D-67EA-E346-8EA9-CF36A562A8DC}">
      <dsp:nvSpPr>
        <dsp:cNvPr id="0" name=""/>
        <dsp:cNvSpPr/>
      </dsp:nvSpPr>
      <dsp:spPr>
        <a:xfrm>
          <a:off x="2017971" y="479425"/>
          <a:ext cx="2315030" cy="2315030"/>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7B667-B4A7-5745-9355-08364B8FACB9}">
      <dsp:nvSpPr>
        <dsp:cNvPr id="0" name=""/>
        <dsp:cNvSpPr/>
      </dsp:nvSpPr>
      <dsp:spPr>
        <a:xfrm>
          <a:off x="3750468" y="1438698"/>
          <a:ext cx="1384540" cy="658915"/>
        </a:xfrm>
        <a:custGeom>
          <a:avLst/>
          <a:gdLst/>
          <a:ahLst/>
          <a:cxnLst/>
          <a:rect l="0" t="0" r="0" b="0"/>
          <a:pathLst>
            <a:path>
              <a:moveTo>
                <a:pt x="0" y="0"/>
              </a:moveTo>
              <a:lnTo>
                <a:pt x="0" y="449031"/>
              </a:lnTo>
              <a:lnTo>
                <a:pt x="1384540" y="449031"/>
              </a:lnTo>
              <a:lnTo>
                <a:pt x="1384540" y="6589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8E00D7-F857-1B41-B68B-99411CF9552F}">
      <dsp:nvSpPr>
        <dsp:cNvPr id="0" name=""/>
        <dsp:cNvSpPr/>
      </dsp:nvSpPr>
      <dsp:spPr>
        <a:xfrm>
          <a:off x="2365927" y="1438698"/>
          <a:ext cx="1384540" cy="658915"/>
        </a:xfrm>
        <a:custGeom>
          <a:avLst/>
          <a:gdLst/>
          <a:ahLst/>
          <a:cxnLst/>
          <a:rect l="0" t="0" r="0" b="0"/>
          <a:pathLst>
            <a:path>
              <a:moveTo>
                <a:pt x="1384540" y="0"/>
              </a:moveTo>
              <a:lnTo>
                <a:pt x="1384540" y="449031"/>
              </a:lnTo>
              <a:lnTo>
                <a:pt x="0" y="449031"/>
              </a:lnTo>
              <a:lnTo>
                <a:pt x="0" y="6589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685732-D9A9-2B46-B479-E2702D547AAE}">
      <dsp:nvSpPr>
        <dsp:cNvPr id="0" name=""/>
        <dsp:cNvSpPr/>
      </dsp:nvSpPr>
      <dsp:spPr>
        <a:xfrm>
          <a:off x="2617662" y="34"/>
          <a:ext cx="2265612" cy="143866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94C31F-D826-D740-BB0E-6F5F1E454FD3}">
      <dsp:nvSpPr>
        <dsp:cNvPr id="0" name=""/>
        <dsp:cNvSpPr/>
      </dsp:nvSpPr>
      <dsp:spPr>
        <a:xfrm>
          <a:off x="2869396" y="239182"/>
          <a:ext cx="2265612" cy="14386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Two</a:t>
          </a:r>
          <a:r>
            <a:rPr lang="en-US" sz="2400" kern="1200" baseline="0" dirty="0" smtClean="0"/>
            <a:t> ways of talking about the past</a:t>
          </a:r>
          <a:endParaRPr lang="en-US" sz="2400" kern="1200" dirty="0"/>
        </a:p>
      </dsp:txBody>
      <dsp:txXfrm>
        <a:off x="2911533" y="281319"/>
        <a:ext cx="2181338" cy="1354389"/>
      </dsp:txXfrm>
    </dsp:sp>
    <dsp:sp modelId="{9FA48F2C-48F0-4547-80B0-220C11D05828}">
      <dsp:nvSpPr>
        <dsp:cNvPr id="0" name=""/>
        <dsp:cNvSpPr/>
      </dsp:nvSpPr>
      <dsp:spPr>
        <a:xfrm>
          <a:off x="1233121" y="2097613"/>
          <a:ext cx="2265612" cy="143866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D5848B-035E-D942-BA8B-95CAB78D0A30}">
      <dsp:nvSpPr>
        <dsp:cNvPr id="0" name=""/>
        <dsp:cNvSpPr/>
      </dsp:nvSpPr>
      <dsp:spPr>
        <a:xfrm>
          <a:off x="1484856" y="2336761"/>
          <a:ext cx="2265612" cy="14386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Preterit</a:t>
          </a:r>
        </a:p>
        <a:p>
          <a:pPr lvl="0" algn="ctr" defTabSz="1066800">
            <a:lnSpc>
              <a:spcPct val="90000"/>
            </a:lnSpc>
            <a:spcBef>
              <a:spcPct val="0"/>
            </a:spcBef>
            <a:spcAft>
              <a:spcPct val="35000"/>
            </a:spcAft>
          </a:pPr>
          <a:r>
            <a:rPr lang="en-US" sz="2400" kern="1200" dirty="0" smtClean="0"/>
            <a:t>(</a:t>
          </a:r>
          <a:r>
            <a:rPr lang="en-US" sz="2400" kern="1200" dirty="0" err="1" smtClean="0"/>
            <a:t>comí</a:t>
          </a:r>
          <a:r>
            <a:rPr lang="en-US" sz="2400" kern="1200" dirty="0" smtClean="0"/>
            <a:t>, </a:t>
          </a:r>
          <a:r>
            <a:rPr lang="en-US" sz="2400" kern="1200" dirty="0" err="1" smtClean="0"/>
            <a:t>hablé,viví</a:t>
          </a:r>
          <a:r>
            <a:rPr lang="en-US" sz="2400" kern="1200" dirty="0" smtClean="0"/>
            <a:t>)</a:t>
          </a:r>
          <a:endParaRPr lang="en-US" sz="2400" kern="1200" dirty="0"/>
        </a:p>
      </dsp:txBody>
      <dsp:txXfrm>
        <a:off x="1526993" y="2378898"/>
        <a:ext cx="2181338" cy="1354389"/>
      </dsp:txXfrm>
    </dsp:sp>
    <dsp:sp modelId="{F44E2DC2-D574-C24E-8093-7DE0413CBA56}">
      <dsp:nvSpPr>
        <dsp:cNvPr id="0" name=""/>
        <dsp:cNvSpPr/>
      </dsp:nvSpPr>
      <dsp:spPr>
        <a:xfrm>
          <a:off x="4002202" y="2097613"/>
          <a:ext cx="2265612" cy="143866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80DB3F-CA46-B844-B70A-04DDF9183089}">
      <dsp:nvSpPr>
        <dsp:cNvPr id="0" name=""/>
        <dsp:cNvSpPr/>
      </dsp:nvSpPr>
      <dsp:spPr>
        <a:xfrm>
          <a:off x="4253937" y="2336761"/>
          <a:ext cx="2265612" cy="14386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Imperfect</a:t>
          </a:r>
        </a:p>
        <a:p>
          <a:pPr lvl="0" algn="ctr" defTabSz="1066800">
            <a:lnSpc>
              <a:spcPct val="90000"/>
            </a:lnSpc>
            <a:spcBef>
              <a:spcPct val="0"/>
            </a:spcBef>
            <a:spcAft>
              <a:spcPct val="35000"/>
            </a:spcAft>
          </a:pPr>
          <a:r>
            <a:rPr lang="en-US" sz="2400" kern="1200" dirty="0" smtClean="0"/>
            <a:t>(</a:t>
          </a:r>
          <a:r>
            <a:rPr lang="en-US" sz="2400" kern="1200" dirty="0" err="1" smtClean="0"/>
            <a:t>comía</a:t>
          </a:r>
          <a:r>
            <a:rPr lang="en-US" sz="2400" kern="1200" dirty="0" smtClean="0"/>
            <a:t>, </a:t>
          </a:r>
          <a:r>
            <a:rPr lang="en-US" sz="2400" kern="1200" dirty="0" err="1" smtClean="0"/>
            <a:t>hablaba</a:t>
          </a:r>
          <a:r>
            <a:rPr lang="en-US" sz="2400" kern="1200" dirty="0" smtClean="0"/>
            <a:t>, </a:t>
          </a:r>
          <a:r>
            <a:rPr lang="en-US" sz="2400" kern="1200" dirty="0" err="1" smtClean="0"/>
            <a:t>vivía</a:t>
          </a:r>
          <a:r>
            <a:rPr lang="en-US" sz="2400" kern="1200" dirty="0" smtClean="0"/>
            <a:t>)</a:t>
          </a:r>
          <a:endParaRPr lang="en-US" sz="2400" kern="1200" dirty="0"/>
        </a:p>
      </dsp:txBody>
      <dsp:txXfrm>
        <a:off x="4296074" y="2378898"/>
        <a:ext cx="2181338" cy="1354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FBA44-1470-43F1-867B-36B2BD6CB65B}">
      <dsp:nvSpPr>
        <dsp:cNvPr id="0" name=""/>
        <dsp:cNvSpPr/>
      </dsp:nvSpPr>
      <dsp:spPr>
        <a:xfrm>
          <a:off x="1835530" y="476992"/>
          <a:ext cx="4544448" cy="157822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8C83C-D0CF-4113-9986-9BF3C65187D7}">
      <dsp:nvSpPr>
        <dsp:cNvPr id="0" name=""/>
        <dsp:cNvSpPr/>
      </dsp:nvSpPr>
      <dsp:spPr>
        <a:xfrm>
          <a:off x="3674446" y="4341534"/>
          <a:ext cx="880707" cy="563652"/>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9A7A9-64C2-4CD8-8327-3F418D6E80CA}">
      <dsp:nvSpPr>
        <dsp:cNvPr id="0" name=""/>
        <dsp:cNvSpPr/>
      </dsp:nvSpPr>
      <dsp:spPr>
        <a:xfrm>
          <a:off x="2001103" y="4792456"/>
          <a:ext cx="4227393" cy="105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To prepare HLLs to work with L2Ls</a:t>
          </a:r>
          <a:endParaRPr lang="en-US" sz="2500" kern="1200" dirty="0"/>
        </a:p>
      </dsp:txBody>
      <dsp:txXfrm>
        <a:off x="2001103" y="4792456"/>
        <a:ext cx="4227393" cy="1056848"/>
      </dsp:txXfrm>
    </dsp:sp>
    <dsp:sp modelId="{D6F91A87-02CD-4F64-84B3-2236E8B1A44B}">
      <dsp:nvSpPr>
        <dsp:cNvPr id="0" name=""/>
        <dsp:cNvSpPr/>
      </dsp:nvSpPr>
      <dsp:spPr>
        <a:xfrm>
          <a:off x="3487736" y="2177109"/>
          <a:ext cx="1585272" cy="15852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Language and Skills for Group Work</a:t>
          </a:r>
          <a:endParaRPr lang="en-US" sz="1800" kern="1200" dirty="0"/>
        </a:p>
      </dsp:txBody>
      <dsp:txXfrm>
        <a:off x="3719894" y="2409267"/>
        <a:ext cx="1120956" cy="1120956"/>
      </dsp:txXfrm>
    </dsp:sp>
    <dsp:sp modelId="{76B17139-7BFE-40B3-A73C-A0ACF88DB4E3}">
      <dsp:nvSpPr>
        <dsp:cNvPr id="0" name=""/>
        <dsp:cNvSpPr/>
      </dsp:nvSpPr>
      <dsp:spPr>
        <a:xfrm>
          <a:off x="2353385" y="987802"/>
          <a:ext cx="1585272" cy="15852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Disciplinary Literacy</a:t>
          </a:r>
          <a:endParaRPr lang="en-US" sz="1800" kern="1200" dirty="0"/>
        </a:p>
      </dsp:txBody>
      <dsp:txXfrm>
        <a:off x="2585543" y="1219960"/>
        <a:ext cx="1120956" cy="1120956"/>
      </dsp:txXfrm>
    </dsp:sp>
    <dsp:sp modelId="{1685D16B-0743-49B3-BFB5-03BC3E4DB9C6}">
      <dsp:nvSpPr>
        <dsp:cNvPr id="0" name=""/>
        <dsp:cNvSpPr/>
      </dsp:nvSpPr>
      <dsp:spPr>
        <a:xfrm>
          <a:off x="3973886" y="604518"/>
          <a:ext cx="1585272" cy="15852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Map of Learning</a:t>
          </a:r>
          <a:endParaRPr lang="en-US" sz="1800" kern="1200" dirty="0"/>
        </a:p>
      </dsp:txBody>
      <dsp:txXfrm>
        <a:off x="4206044" y="836676"/>
        <a:ext cx="1120956" cy="1120956"/>
      </dsp:txXfrm>
    </dsp:sp>
    <dsp:sp modelId="{5D773977-167E-48A7-990E-433DE6E0497C}">
      <dsp:nvSpPr>
        <dsp:cNvPr id="0" name=""/>
        <dsp:cNvSpPr/>
      </dsp:nvSpPr>
      <dsp:spPr>
        <a:xfrm>
          <a:off x="962168" y="4"/>
          <a:ext cx="6414457" cy="493760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FBA44-1470-43F1-867B-36B2BD6CB65B}">
      <dsp:nvSpPr>
        <dsp:cNvPr id="0" name=""/>
        <dsp:cNvSpPr/>
      </dsp:nvSpPr>
      <dsp:spPr>
        <a:xfrm>
          <a:off x="1835530" y="476992"/>
          <a:ext cx="4544448" cy="157822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8C83C-D0CF-4113-9986-9BF3C65187D7}">
      <dsp:nvSpPr>
        <dsp:cNvPr id="0" name=""/>
        <dsp:cNvSpPr/>
      </dsp:nvSpPr>
      <dsp:spPr>
        <a:xfrm>
          <a:off x="3674446" y="4341534"/>
          <a:ext cx="880707" cy="563652"/>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9A7A9-64C2-4CD8-8327-3F418D6E80CA}">
      <dsp:nvSpPr>
        <dsp:cNvPr id="0" name=""/>
        <dsp:cNvSpPr/>
      </dsp:nvSpPr>
      <dsp:spPr>
        <a:xfrm>
          <a:off x="2001103" y="4792456"/>
          <a:ext cx="4227393" cy="105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To prepare L2Ls to work with HLLs</a:t>
          </a:r>
          <a:endParaRPr lang="en-US" sz="2500" kern="1200" dirty="0"/>
        </a:p>
      </dsp:txBody>
      <dsp:txXfrm>
        <a:off x="2001103" y="4792456"/>
        <a:ext cx="4227393" cy="1056848"/>
      </dsp:txXfrm>
    </dsp:sp>
    <dsp:sp modelId="{D6F91A87-02CD-4F64-84B3-2236E8B1A44B}">
      <dsp:nvSpPr>
        <dsp:cNvPr id="0" name=""/>
        <dsp:cNvSpPr/>
      </dsp:nvSpPr>
      <dsp:spPr>
        <a:xfrm>
          <a:off x="3487736" y="2177109"/>
          <a:ext cx="1585272" cy="15852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Language and Skills for Group Work</a:t>
          </a:r>
          <a:endParaRPr lang="en-US" sz="1700" kern="1200" dirty="0"/>
        </a:p>
      </dsp:txBody>
      <dsp:txXfrm>
        <a:off x="3719894" y="2409267"/>
        <a:ext cx="1120956" cy="1120956"/>
      </dsp:txXfrm>
    </dsp:sp>
    <dsp:sp modelId="{76B17139-7BFE-40B3-A73C-A0ACF88DB4E3}">
      <dsp:nvSpPr>
        <dsp:cNvPr id="0" name=""/>
        <dsp:cNvSpPr/>
      </dsp:nvSpPr>
      <dsp:spPr>
        <a:xfrm>
          <a:off x="2353385" y="987802"/>
          <a:ext cx="1585272" cy="15852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Background Knowledge</a:t>
          </a:r>
          <a:endParaRPr lang="en-US" sz="1700" kern="1200" dirty="0"/>
        </a:p>
      </dsp:txBody>
      <dsp:txXfrm>
        <a:off x="2585543" y="1219960"/>
        <a:ext cx="1120956" cy="1120956"/>
      </dsp:txXfrm>
    </dsp:sp>
    <dsp:sp modelId="{1685D16B-0743-49B3-BFB5-03BC3E4DB9C6}">
      <dsp:nvSpPr>
        <dsp:cNvPr id="0" name=""/>
        <dsp:cNvSpPr/>
      </dsp:nvSpPr>
      <dsp:spPr>
        <a:xfrm>
          <a:off x="3973886" y="604518"/>
          <a:ext cx="1585272" cy="15852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Vocabulary and Useful Expressions</a:t>
          </a:r>
          <a:endParaRPr lang="en-US" sz="1700" kern="1200" dirty="0"/>
        </a:p>
      </dsp:txBody>
      <dsp:txXfrm>
        <a:off x="4206044" y="836676"/>
        <a:ext cx="1120956" cy="1120956"/>
      </dsp:txXfrm>
    </dsp:sp>
    <dsp:sp modelId="{5D773977-167E-48A7-990E-433DE6E0497C}">
      <dsp:nvSpPr>
        <dsp:cNvPr id="0" name=""/>
        <dsp:cNvSpPr/>
      </dsp:nvSpPr>
      <dsp:spPr>
        <a:xfrm>
          <a:off x="962168" y="4"/>
          <a:ext cx="6414457" cy="493760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FBA44-1470-43F1-867B-36B2BD6CB65B}">
      <dsp:nvSpPr>
        <dsp:cNvPr id="0" name=""/>
        <dsp:cNvSpPr/>
      </dsp:nvSpPr>
      <dsp:spPr>
        <a:xfrm>
          <a:off x="712812" y="847136"/>
          <a:ext cx="2604897" cy="90464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8C83C-D0CF-4113-9986-9BF3C65187D7}">
      <dsp:nvSpPr>
        <dsp:cNvPr id="0" name=""/>
        <dsp:cNvSpPr/>
      </dsp:nvSpPr>
      <dsp:spPr>
        <a:xfrm>
          <a:off x="1766887" y="3062308"/>
          <a:ext cx="504825" cy="32308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9A7A9-64C2-4CD8-8327-3F418D6E80CA}">
      <dsp:nvSpPr>
        <dsp:cNvPr id="0" name=""/>
        <dsp:cNvSpPr/>
      </dsp:nvSpPr>
      <dsp:spPr>
        <a:xfrm>
          <a:off x="807719" y="3320779"/>
          <a:ext cx="2423160" cy="60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Cooperative Learning</a:t>
          </a:r>
          <a:endParaRPr lang="en-US" sz="1900" kern="1200" dirty="0"/>
        </a:p>
      </dsp:txBody>
      <dsp:txXfrm>
        <a:off x="807719" y="3320779"/>
        <a:ext cx="2423160" cy="605790"/>
      </dsp:txXfrm>
    </dsp:sp>
    <dsp:sp modelId="{D6F91A87-02CD-4F64-84B3-2236E8B1A44B}">
      <dsp:nvSpPr>
        <dsp:cNvPr id="0" name=""/>
        <dsp:cNvSpPr/>
      </dsp:nvSpPr>
      <dsp:spPr>
        <a:xfrm>
          <a:off x="1659864" y="1821650"/>
          <a:ext cx="908685" cy="908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Language and Skills for Group Work</a:t>
          </a:r>
          <a:endParaRPr lang="en-US" sz="1000" kern="1200" dirty="0"/>
        </a:p>
      </dsp:txBody>
      <dsp:txXfrm>
        <a:off x="1792938" y="1954724"/>
        <a:ext cx="642537" cy="642537"/>
      </dsp:txXfrm>
    </dsp:sp>
    <dsp:sp modelId="{76B17139-7BFE-40B3-A73C-A0ACF88DB4E3}">
      <dsp:nvSpPr>
        <dsp:cNvPr id="0" name=""/>
        <dsp:cNvSpPr/>
      </dsp:nvSpPr>
      <dsp:spPr>
        <a:xfrm>
          <a:off x="1009649" y="1139935"/>
          <a:ext cx="908685" cy="908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Disciplinary Literacy</a:t>
          </a:r>
          <a:endParaRPr lang="en-US" sz="1000" kern="1200" dirty="0"/>
        </a:p>
      </dsp:txBody>
      <dsp:txXfrm>
        <a:off x="1142723" y="1273009"/>
        <a:ext cx="642537" cy="642537"/>
      </dsp:txXfrm>
    </dsp:sp>
    <dsp:sp modelId="{1685D16B-0743-49B3-BFB5-03BC3E4DB9C6}">
      <dsp:nvSpPr>
        <dsp:cNvPr id="0" name=""/>
        <dsp:cNvSpPr/>
      </dsp:nvSpPr>
      <dsp:spPr>
        <a:xfrm>
          <a:off x="1938528" y="920235"/>
          <a:ext cx="908685" cy="908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Map of Learning</a:t>
          </a:r>
          <a:endParaRPr lang="en-US" sz="1000" kern="1200" dirty="0"/>
        </a:p>
      </dsp:txBody>
      <dsp:txXfrm>
        <a:off x="2071602" y="1053309"/>
        <a:ext cx="642537" cy="642537"/>
      </dsp:txXfrm>
    </dsp:sp>
    <dsp:sp modelId="{5D773977-167E-48A7-990E-433DE6E0497C}">
      <dsp:nvSpPr>
        <dsp:cNvPr id="0" name=""/>
        <dsp:cNvSpPr/>
      </dsp:nvSpPr>
      <dsp:spPr>
        <a:xfrm>
          <a:off x="212198" y="573724"/>
          <a:ext cx="3676793" cy="283025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FBA44-1470-43F1-867B-36B2BD6CB65B}">
      <dsp:nvSpPr>
        <dsp:cNvPr id="0" name=""/>
        <dsp:cNvSpPr/>
      </dsp:nvSpPr>
      <dsp:spPr>
        <a:xfrm>
          <a:off x="726822" y="820760"/>
          <a:ext cx="2656093" cy="9224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8C83C-D0CF-4113-9986-9BF3C65187D7}">
      <dsp:nvSpPr>
        <dsp:cNvPr id="0" name=""/>
        <dsp:cNvSpPr/>
      </dsp:nvSpPr>
      <dsp:spPr>
        <a:xfrm>
          <a:off x="1801614" y="3079469"/>
          <a:ext cx="514746" cy="32943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9A7A9-64C2-4CD8-8327-3F418D6E80CA}">
      <dsp:nvSpPr>
        <dsp:cNvPr id="0" name=""/>
        <dsp:cNvSpPr/>
      </dsp:nvSpPr>
      <dsp:spPr>
        <a:xfrm>
          <a:off x="823595" y="3343019"/>
          <a:ext cx="2470785" cy="61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Cooperative Learning</a:t>
          </a:r>
          <a:endParaRPr lang="en-US" sz="1900" kern="1200" dirty="0"/>
        </a:p>
      </dsp:txBody>
      <dsp:txXfrm>
        <a:off x="823595" y="3343019"/>
        <a:ext cx="2470785" cy="617696"/>
      </dsp:txXfrm>
    </dsp:sp>
    <dsp:sp modelId="{D6F91A87-02CD-4F64-84B3-2236E8B1A44B}">
      <dsp:nvSpPr>
        <dsp:cNvPr id="0" name=""/>
        <dsp:cNvSpPr/>
      </dsp:nvSpPr>
      <dsp:spPr>
        <a:xfrm>
          <a:off x="1692487" y="1814427"/>
          <a:ext cx="926544" cy="9265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Language and Skills for Group Work</a:t>
          </a:r>
          <a:endParaRPr lang="en-US" sz="1000" kern="1200" dirty="0"/>
        </a:p>
      </dsp:txBody>
      <dsp:txXfrm>
        <a:off x="1828176" y="1950116"/>
        <a:ext cx="655166" cy="655166"/>
      </dsp:txXfrm>
    </dsp:sp>
    <dsp:sp modelId="{76B17139-7BFE-40B3-A73C-A0ACF88DB4E3}">
      <dsp:nvSpPr>
        <dsp:cNvPr id="0" name=""/>
        <dsp:cNvSpPr/>
      </dsp:nvSpPr>
      <dsp:spPr>
        <a:xfrm>
          <a:off x="1029493" y="1119313"/>
          <a:ext cx="926544" cy="9265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Background Knowledge</a:t>
          </a:r>
          <a:endParaRPr lang="en-US" sz="1000" kern="1200" dirty="0"/>
        </a:p>
      </dsp:txBody>
      <dsp:txXfrm>
        <a:off x="1165182" y="1255002"/>
        <a:ext cx="655166" cy="655166"/>
      </dsp:txXfrm>
    </dsp:sp>
    <dsp:sp modelId="{1685D16B-0743-49B3-BFB5-03BC3E4DB9C6}">
      <dsp:nvSpPr>
        <dsp:cNvPr id="0" name=""/>
        <dsp:cNvSpPr/>
      </dsp:nvSpPr>
      <dsp:spPr>
        <a:xfrm>
          <a:off x="1976628" y="895295"/>
          <a:ext cx="926544" cy="9265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Vocabulary and Useful Expressions</a:t>
          </a:r>
          <a:endParaRPr lang="en-US" sz="1000" kern="1200" dirty="0"/>
        </a:p>
      </dsp:txBody>
      <dsp:txXfrm>
        <a:off x="2112317" y="1030984"/>
        <a:ext cx="655166" cy="655166"/>
      </dsp:txXfrm>
    </dsp:sp>
    <dsp:sp modelId="{5D773977-167E-48A7-990E-433DE6E0497C}">
      <dsp:nvSpPr>
        <dsp:cNvPr id="0" name=""/>
        <dsp:cNvSpPr/>
      </dsp:nvSpPr>
      <dsp:spPr>
        <a:xfrm>
          <a:off x="216368" y="541974"/>
          <a:ext cx="3749057" cy="28858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10F95-33D0-CF47-9C91-1C97BAF16741}" type="datetimeFigureOut">
              <a:rPr lang="en-US" smtClean="0"/>
              <a:t>3/31/16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BB321-F5CE-7F46-947F-A96D13F8EB4F}" type="slidenum">
              <a:rPr lang="en-US" smtClean="0"/>
              <a:t>‹#›</a:t>
            </a:fld>
            <a:endParaRPr lang="en-US"/>
          </a:p>
        </p:txBody>
      </p:sp>
    </p:spTree>
    <p:extLst>
      <p:ext uri="{BB962C8B-B14F-4D97-AF65-F5344CB8AC3E}">
        <p14:creationId xmlns:p14="http://schemas.microsoft.com/office/powerpoint/2010/main" val="32318701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another one</a:t>
            </a:r>
            <a:endParaRPr lang="en-US" dirty="0"/>
          </a:p>
        </p:txBody>
      </p:sp>
      <p:sp>
        <p:nvSpPr>
          <p:cNvPr id="4" name="Slide Number Placeholder 3"/>
          <p:cNvSpPr>
            <a:spLocks noGrp="1"/>
          </p:cNvSpPr>
          <p:nvPr>
            <p:ph type="sldNum" sz="quarter" idx="10"/>
          </p:nvPr>
        </p:nvSpPr>
        <p:spPr/>
        <p:txBody>
          <a:bodyPr/>
          <a:lstStyle/>
          <a:p>
            <a:fld id="{CB4BB321-F5CE-7F46-947F-A96D13F8EB4F}" type="slidenum">
              <a:rPr lang="en-US" smtClean="0"/>
              <a:t>15</a:t>
            </a:fld>
            <a:endParaRPr lang="en-US"/>
          </a:p>
        </p:txBody>
      </p:sp>
    </p:spTree>
    <p:extLst>
      <p:ext uri="{BB962C8B-B14F-4D97-AF65-F5344CB8AC3E}">
        <p14:creationId xmlns:p14="http://schemas.microsoft.com/office/powerpoint/2010/main" val="412190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43029-7ADA-3249-A4D1-89EC0EF09279}"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81110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43029-7ADA-3249-A4D1-89EC0EF09279}"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134918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43029-7ADA-3249-A4D1-89EC0EF09279}"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10071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43029-7ADA-3249-A4D1-89EC0EF09279}"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92177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43029-7ADA-3249-A4D1-89EC0EF09279}"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325496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43029-7ADA-3249-A4D1-89EC0EF09279}"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66827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43029-7ADA-3249-A4D1-89EC0EF09279}" type="datetimeFigureOut">
              <a:rPr lang="en-US" smtClean="0"/>
              <a:t>3/31/16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424298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43029-7ADA-3249-A4D1-89EC0EF09279}" type="datetimeFigureOut">
              <a:rPr lang="en-US" smtClean="0"/>
              <a:t>3/31/16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4080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43029-7ADA-3249-A4D1-89EC0EF09279}" type="datetimeFigureOut">
              <a:rPr lang="en-US" smtClean="0"/>
              <a:t>3/31/16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329870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43029-7ADA-3249-A4D1-89EC0EF09279}"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277016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43029-7ADA-3249-A4D1-89EC0EF09279}"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940A2-E6DD-5E48-8F6C-226AD0499ED7}" type="slidenum">
              <a:rPr lang="en-US" smtClean="0"/>
              <a:t>‹#›</a:t>
            </a:fld>
            <a:endParaRPr lang="en-US"/>
          </a:p>
        </p:txBody>
      </p:sp>
    </p:spTree>
    <p:extLst>
      <p:ext uri="{BB962C8B-B14F-4D97-AF65-F5344CB8AC3E}">
        <p14:creationId xmlns:p14="http://schemas.microsoft.com/office/powerpoint/2010/main" val="2449389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43029-7ADA-3249-A4D1-89EC0EF09279}" type="datetimeFigureOut">
              <a:rPr lang="en-US" smtClean="0"/>
              <a:t>3/31/16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940A2-E6DD-5E48-8F6C-226AD0499ED7}" type="slidenum">
              <a:rPr lang="en-US" smtClean="0"/>
              <a:t>‹#›</a:t>
            </a:fld>
            <a:endParaRPr lang="en-US"/>
          </a:p>
        </p:txBody>
      </p:sp>
    </p:spTree>
    <p:extLst>
      <p:ext uri="{BB962C8B-B14F-4D97-AF65-F5344CB8AC3E}">
        <p14:creationId xmlns:p14="http://schemas.microsoft.com/office/powerpoint/2010/main" val="280726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 Id="rId11"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307" y="2646592"/>
            <a:ext cx="8204151" cy="2741185"/>
          </a:xfrm>
        </p:spPr>
        <p:txBody>
          <a:bodyPr>
            <a:normAutofit/>
          </a:bodyPr>
          <a:lstStyle/>
          <a:p>
            <a:pPr>
              <a:lnSpc>
                <a:spcPct val="80000"/>
              </a:lnSpc>
            </a:pPr>
            <a:r>
              <a:rPr lang="en-US" dirty="0" smtClean="0"/>
              <a:t>A </a:t>
            </a:r>
            <a:r>
              <a:rPr lang="en-US" dirty="0"/>
              <a:t>F</a:t>
            </a:r>
            <a:r>
              <a:rPr lang="en-US" dirty="0" smtClean="0"/>
              <a:t>ramework for Teaching </a:t>
            </a:r>
            <a:br>
              <a:rPr lang="en-US" dirty="0" smtClean="0"/>
            </a:br>
            <a:r>
              <a:rPr lang="en-US" dirty="0" smtClean="0"/>
              <a:t>Mixed classes</a:t>
            </a:r>
            <a:br>
              <a:rPr lang="en-US" dirty="0" smtClean="0"/>
            </a:br>
            <a:endParaRPr lang="en-US" sz="2700" u="sng" dirty="0"/>
          </a:p>
        </p:txBody>
      </p:sp>
    </p:spTree>
    <p:extLst>
      <p:ext uri="{BB962C8B-B14F-4D97-AF65-F5344CB8AC3E}">
        <p14:creationId xmlns:p14="http://schemas.microsoft.com/office/powerpoint/2010/main" val="22616445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Students see themselves as being in opposition, not interdependent</a:t>
            </a:r>
            <a:endParaRPr lang="en-US" dirty="0"/>
          </a:p>
        </p:txBody>
      </p:sp>
      <p:pic>
        <p:nvPicPr>
          <p:cNvPr id="15" name="Content Placeholder 14" descr="j0202109.jpg"/>
          <p:cNvPicPr>
            <a:picLocks noGrp="1" noChangeAspect="1"/>
          </p:cNvPicPr>
          <p:nvPr>
            <p:ph sz="half" idx="1"/>
          </p:nvPr>
        </p:nvPicPr>
        <p:blipFill>
          <a:blip r:embed="rId2">
            <a:extLst>
              <a:ext uri="{28A0092B-C50C-407E-A947-70E740481C1C}">
                <a14:useLocalDpi xmlns:a14="http://schemas.microsoft.com/office/drawing/2010/main" val="0"/>
              </a:ext>
            </a:extLst>
          </a:blip>
          <a:srcRect l="20479" r="20479"/>
          <a:stretch>
            <a:fillRect/>
          </a:stretch>
        </p:blipFill>
        <p:spPr/>
      </p:pic>
      <p:sp>
        <p:nvSpPr>
          <p:cNvPr id="3" name="Text Placeholder 2"/>
          <p:cNvSpPr>
            <a:spLocks noGrp="1"/>
          </p:cNvSpPr>
          <p:nvPr>
            <p:ph sz="half" idx="2"/>
          </p:nvPr>
        </p:nvSpPr>
        <p:spPr>
          <a:xfrm>
            <a:off x="4811973" y="1600200"/>
            <a:ext cx="4038600" cy="4525963"/>
          </a:xfrm>
        </p:spPr>
        <p:txBody>
          <a:bodyPr/>
          <a:lstStyle/>
          <a:p>
            <a:pPr marL="0" indent="0">
              <a:buNone/>
            </a:pPr>
            <a:endParaRPr lang="en-US" dirty="0" smtClean="0"/>
          </a:p>
          <a:p>
            <a:pPr marL="0" indent="0">
              <a:buNone/>
            </a:pPr>
            <a:r>
              <a:rPr lang="en-US" dirty="0" smtClean="0"/>
              <a:t>Both </a:t>
            </a:r>
            <a:r>
              <a:rPr lang="en-US" dirty="0"/>
              <a:t>types of students felt ill-at-ease in mixed classes - L2Ls were intimidated by the oral proficiency of the HLLs and the HLLs were intimidated by the grammatical knowledge of the </a:t>
            </a:r>
            <a:r>
              <a:rPr lang="en-US" dirty="0" smtClean="0"/>
              <a:t>L2Ls (</a:t>
            </a:r>
            <a:r>
              <a:rPr lang="en-US" dirty="0" err="1" smtClean="0"/>
              <a:t>Potowski</a:t>
            </a:r>
            <a:r>
              <a:rPr lang="en-US" dirty="0" smtClean="0"/>
              <a:t>, 2002).</a:t>
            </a:r>
            <a:endParaRPr lang="en-US" dirty="0"/>
          </a:p>
          <a:p>
            <a:pPr marL="0" indent="0">
              <a:buNone/>
            </a:pPr>
            <a:endParaRPr lang="en-US" dirty="0"/>
          </a:p>
        </p:txBody>
      </p:sp>
    </p:spTree>
    <p:extLst>
      <p:ext uri="{BB962C8B-B14F-4D97-AF65-F5344CB8AC3E}">
        <p14:creationId xmlns:p14="http://schemas.microsoft.com/office/powerpoint/2010/main" val="457127474"/>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Differences</a:t>
            </a:r>
            <a:endParaRPr lang="en-US" dirty="0"/>
          </a:p>
        </p:txBody>
      </p:sp>
      <p:sp>
        <p:nvSpPr>
          <p:cNvPr id="3" name="Content Placeholder 2"/>
          <p:cNvSpPr>
            <a:spLocks noGrp="1"/>
          </p:cNvSpPr>
          <p:nvPr>
            <p:ph idx="1"/>
          </p:nvPr>
        </p:nvSpPr>
        <p:spPr/>
        <p:txBody>
          <a:bodyPr/>
          <a:lstStyle/>
          <a:p>
            <a:r>
              <a:rPr lang="en-US" dirty="0"/>
              <a:t>Does this mean that we should always separate HLLs and L2Ls when issues of this type are involved</a:t>
            </a:r>
            <a:r>
              <a:rPr lang="en-US" dirty="0" smtClean="0"/>
              <a:t>?</a:t>
            </a:r>
          </a:p>
          <a:p>
            <a:pPr marL="0" indent="0">
              <a:buNone/>
            </a:pPr>
            <a:endParaRPr lang="en-US" dirty="0" smtClean="0"/>
          </a:p>
          <a:p>
            <a:r>
              <a:rPr lang="en-US" dirty="0" smtClean="0"/>
              <a:t>No, this </a:t>
            </a:r>
            <a:r>
              <a:rPr lang="en-US" dirty="0"/>
              <a:t>would </a:t>
            </a:r>
            <a:r>
              <a:rPr lang="en-US" dirty="0" smtClean="0"/>
              <a:t>squander one of the most valuable resources of </a:t>
            </a:r>
            <a:r>
              <a:rPr lang="en-US" dirty="0"/>
              <a:t>mixed </a:t>
            </a:r>
            <a:r>
              <a:rPr lang="en-US" dirty="0" smtClean="0"/>
              <a:t>classes → the variety of perspectives.</a:t>
            </a:r>
          </a:p>
          <a:p>
            <a:endParaRPr lang="en-US" dirty="0"/>
          </a:p>
        </p:txBody>
      </p:sp>
    </p:spTree>
    <p:extLst>
      <p:ext uri="{BB962C8B-B14F-4D97-AF65-F5344CB8AC3E}">
        <p14:creationId xmlns:p14="http://schemas.microsoft.com/office/powerpoint/2010/main" val="4097088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749300"/>
            <a:ext cx="8458200" cy="4991100"/>
          </a:xfrm>
        </p:spPr>
        <p:txBody>
          <a:bodyPr>
            <a:normAutofit fontScale="77500" lnSpcReduction="20000"/>
          </a:bodyPr>
          <a:lstStyle/>
          <a:p>
            <a:pPr marL="0" indent="0" algn="just">
              <a:buNone/>
            </a:pPr>
            <a:r>
              <a:rPr lang="en-US" sz="4100" dirty="0" smtClean="0"/>
              <a:t>One </a:t>
            </a:r>
            <a:r>
              <a:rPr lang="en-US" sz="4100" dirty="0"/>
              <a:t>thing I have noticed is that Latino parents usually don't have American friends and American parents, don't have Latino friends. Because these two groups don't get together, they don't get to know each other. My parents are very protective of me… The funny thing is that my parents didn't even realize that they were strict. They just thought that that was the normal way of being. This is because they only talked to other Latino parents who acted the same. They knew nothing about how American parents viewed things or behaved. </a:t>
            </a:r>
          </a:p>
          <a:p>
            <a:endParaRPr lang="en-US" dirty="0"/>
          </a:p>
        </p:txBody>
      </p:sp>
    </p:spTree>
    <p:extLst>
      <p:ext uri="{BB962C8B-B14F-4D97-AF65-F5344CB8AC3E}">
        <p14:creationId xmlns:p14="http://schemas.microsoft.com/office/powerpoint/2010/main" val="322649408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199" y="711200"/>
            <a:ext cx="8575676" cy="5845175"/>
          </a:xfrm>
        </p:spPr>
        <p:txBody>
          <a:bodyPr>
            <a:normAutofit/>
          </a:bodyPr>
          <a:lstStyle/>
          <a:p>
            <a:pPr marL="0" indent="0" algn="just">
              <a:lnSpc>
                <a:spcPct val="90000"/>
              </a:lnSpc>
              <a:buNone/>
            </a:pPr>
            <a:r>
              <a:rPr lang="en-US" dirty="0"/>
              <a:t>I had a friend Gabriela whose parents my friends had known for over ten years. One day, I asked them if I could sleep over at her house and they said "no". Another time, a friend named Karen asked to sleep over at our house. Karen just picked up her phone called her </a:t>
            </a:r>
            <a:r>
              <a:rPr lang="en-US" dirty="0" smtClean="0"/>
              <a:t>mom. </a:t>
            </a:r>
            <a:r>
              <a:rPr lang="en-US" dirty="0"/>
              <a:t>Just like that, the mom said it was fine. My parents asked me when Karen's parents would be calling to talk to them. They became confused when I told them that they were not going to call. </a:t>
            </a:r>
            <a:r>
              <a:rPr lang="en-US" dirty="0" smtClean="0"/>
              <a:t>I</a:t>
            </a:r>
            <a:r>
              <a:rPr lang="en-US" dirty="0"/>
              <a:t> told them that they already knew, because Karen had told them. </a:t>
            </a:r>
          </a:p>
        </p:txBody>
      </p:sp>
    </p:spTree>
    <p:extLst>
      <p:ext uri="{BB962C8B-B14F-4D97-AF65-F5344CB8AC3E}">
        <p14:creationId xmlns:p14="http://schemas.microsoft.com/office/powerpoint/2010/main" val="290878913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
            <a:ext cx="8229600" cy="6151160"/>
          </a:xfrm>
        </p:spPr>
        <p:txBody>
          <a:bodyPr>
            <a:normAutofit lnSpcReduction="10000"/>
          </a:bodyPr>
          <a:lstStyle/>
          <a:p>
            <a:pPr marL="0" indent="0" algn="just">
              <a:buNone/>
            </a:pPr>
            <a:r>
              <a:rPr lang="en-US" dirty="0" smtClean="0"/>
              <a:t>Still confused, my dad insisted: But don't they want to talk to us briefly to get to know us or to check that their daughter is not misleading them?</a:t>
            </a:r>
            <a:r>
              <a:rPr lang="en-US" dirty="0" smtClean="0">
                <a:effectLst/>
              </a:rPr>
              <a:t> </a:t>
            </a:r>
            <a:r>
              <a:rPr lang="en-US" dirty="0" smtClean="0"/>
              <a:t>Karen </a:t>
            </a:r>
            <a:r>
              <a:rPr lang="en-US" dirty="0"/>
              <a:t>asked me what was going on and I told her. I don't remember her exact words but she said something to the effect that my family was a little weird. That's when I realized that my parents don't understand how they look to American parents. I realize that my parents did what they did to protect me. But Americans don't view this behavior as an act of caring. They view it as worrying about insignificant </a:t>
            </a:r>
            <a:r>
              <a:rPr lang="en-US" dirty="0" smtClean="0"/>
              <a:t>things. </a:t>
            </a:r>
            <a:r>
              <a:rPr lang="en-US" sz="2400" dirty="0" smtClean="0"/>
              <a:t>(</a:t>
            </a:r>
            <a:r>
              <a:rPr lang="en-US" sz="2400" dirty="0" err="1" smtClean="0"/>
              <a:t>Carreira</a:t>
            </a:r>
            <a:r>
              <a:rPr lang="en-US" sz="2400" dirty="0" smtClean="0"/>
              <a:t> and </a:t>
            </a:r>
            <a:r>
              <a:rPr lang="en-US" sz="2400" dirty="0" err="1" smtClean="0"/>
              <a:t>Beeman</a:t>
            </a:r>
            <a:r>
              <a:rPr lang="en-US" sz="2400" dirty="0" smtClean="0"/>
              <a:t>, 2014, p. 95)</a:t>
            </a:r>
            <a:endParaRPr lang="en-US" dirty="0"/>
          </a:p>
          <a:p>
            <a:endParaRPr lang="en-US" dirty="0"/>
          </a:p>
        </p:txBody>
      </p:sp>
    </p:spTree>
    <p:extLst>
      <p:ext uri="{BB962C8B-B14F-4D97-AF65-F5344CB8AC3E}">
        <p14:creationId xmlns:p14="http://schemas.microsoft.com/office/powerpoint/2010/main" val="629667848"/>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55" y="274638"/>
            <a:ext cx="8595359" cy="1143000"/>
          </a:xfrm>
        </p:spPr>
        <p:txBody>
          <a:bodyPr>
            <a:normAutofit fontScale="90000"/>
          </a:bodyPr>
          <a:lstStyle/>
          <a:p>
            <a:r>
              <a:rPr lang="en-US" dirty="0" smtClean="0">
                <a:solidFill>
                  <a:srgbClr val="000000"/>
                </a:solidFill>
              </a:rPr>
              <a:t>How does this relate to mixed classes?</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r>
              <a:rPr lang="en-US" dirty="0" smtClean="0"/>
              <a:t>These kinds of reflections alert us to one of the greatest benefits of mixed classes:</a:t>
            </a:r>
          </a:p>
          <a:p>
            <a:pPr marL="0" indent="0">
              <a:buNone/>
            </a:pPr>
            <a:endParaRPr lang="en-US" sz="1200" dirty="0" smtClean="0"/>
          </a:p>
          <a:p>
            <a:pPr marL="0" indent="0">
              <a:buNone/>
            </a:pPr>
            <a:r>
              <a:rPr lang="en-US" dirty="0" smtClean="0"/>
              <a:t>the variety of perspectives can greatly enrich language learning in ways that go well beyond what typically happens in an L2 class.</a:t>
            </a:r>
            <a:endParaRPr lang="en-US" dirty="0"/>
          </a:p>
        </p:txBody>
      </p:sp>
    </p:spTree>
    <p:extLst>
      <p:ext uri="{BB962C8B-B14F-4D97-AF65-F5344CB8AC3E}">
        <p14:creationId xmlns:p14="http://schemas.microsoft.com/office/powerpoint/2010/main" val="2444913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853223"/>
          </a:xfrm>
        </p:spPr>
        <p:txBody>
          <a:bodyPr>
            <a:normAutofit fontScale="90000"/>
          </a:bodyPr>
          <a:lstStyle/>
          <a:p>
            <a:r>
              <a:rPr lang="en-US" dirty="0" smtClean="0"/>
              <a:t>Tools and strategies for facilitating the exchange of perspectives</a:t>
            </a:r>
            <a:endParaRPr lang="en-US" dirty="0"/>
          </a:p>
        </p:txBody>
      </p:sp>
    </p:spTree>
    <p:extLst>
      <p:ext uri="{BB962C8B-B14F-4D97-AF65-F5344CB8AC3E}">
        <p14:creationId xmlns:p14="http://schemas.microsoft.com/office/powerpoint/2010/main" val="221300183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Get together by language;</a:t>
            </a:r>
          </a:p>
          <a:p>
            <a:r>
              <a:rPr lang="en-US" dirty="0" smtClean="0"/>
              <a:t>Within the same language, separate into two groups, one representing HL learners, and the other L2 learners.</a:t>
            </a:r>
          </a:p>
          <a:p>
            <a:r>
              <a:rPr lang="en-US" dirty="0" smtClean="0"/>
              <a:t>The HL learners discuss the prompt among themselves;</a:t>
            </a:r>
          </a:p>
          <a:p>
            <a:r>
              <a:rPr lang="en-US" dirty="0"/>
              <a:t>The </a:t>
            </a:r>
            <a:r>
              <a:rPr lang="en-US" dirty="0" smtClean="0"/>
              <a:t>L2 </a:t>
            </a:r>
            <a:r>
              <a:rPr lang="en-US" dirty="0"/>
              <a:t>learners discuss the prompt among themselves;</a:t>
            </a:r>
          </a:p>
          <a:p>
            <a:endParaRPr lang="en-US" dirty="0" smtClean="0"/>
          </a:p>
          <a:p>
            <a:endParaRPr lang="en-US" dirty="0"/>
          </a:p>
        </p:txBody>
      </p:sp>
    </p:spTree>
    <p:extLst>
      <p:ext uri="{BB962C8B-B14F-4D97-AF65-F5344CB8AC3E}">
        <p14:creationId xmlns:p14="http://schemas.microsoft.com/office/powerpoint/2010/main" val="379513868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396514" cy="1760992"/>
          </a:xfrm>
        </p:spPr>
        <p:txBody>
          <a:bodyPr>
            <a:noAutofit/>
          </a:bodyPr>
          <a:lstStyle/>
          <a:p>
            <a:r>
              <a:rPr lang="en-US" sz="3600" dirty="0" smtClean="0">
                <a:solidFill>
                  <a:srgbClr val="FF0000"/>
                </a:solidFill>
              </a:rPr>
              <a:t/>
            </a:r>
            <a:br>
              <a:rPr lang="en-US" sz="3600" dirty="0" smtClean="0">
                <a:solidFill>
                  <a:srgbClr val="FF0000"/>
                </a:solidFill>
              </a:rPr>
            </a:br>
            <a:r>
              <a:rPr lang="en-US" sz="3600" dirty="0" smtClean="0">
                <a:solidFill>
                  <a:srgbClr val="FF0000"/>
                </a:solidFill>
              </a:rPr>
              <a:t>What </a:t>
            </a:r>
            <a:r>
              <a:rPr lang="en-US" sz="3600" dirty="0">
                <a:solidFill>
                  <a:srgbClr val="FF0000"/>
                </a:solidFill>
              </a:rPr>
              <a:t>are some stereotypes about the US and the target culture regarding child rearing, etc.?</a:t>
            </a:r>
            <a:br>
              <a:rPr lang="en-US" sz="3600" dirty="0">
                <a:solidFill>
                  <a:srgbClr val="FF0000"/>
                </a:solidFill>
              </a:rPr>
            </a:br>
            <a:endParaRPr lang="en-US" sz="3600" dirty="0"/>
          </a:p>
        </p:txBody>
      </p:sp>
      <p:sp>
        <p:nvSpPr>
          <p:cNvPr id="5" name="Content Placeholder 4"/>
          <p:cNvSpPr>
            <a:spLocks noGrp="1"/>
          </p:cNvSpPr>
          <p:nvPr>
            <p:ph sz="half" idx="1"/>
          </p:nvPr>
        </p:nvSpPr>
        <p:spPr>
          <a:xfrm>
            <a:off x="457200" y="2332037"/>
            <a:ext cx="4038600" cy="4525963"/>
          </a:xfrm>
        </p:spPr>
        <p:txBody>
          <a:bodyPr/>
          <a:lstStyle/>
          <a:p>
            <a:r>
              <a:rPr lang="en-US" dirty="0" smtClean="0"/>
              <a:t>HL learners</a:t>
            </a:r>
            <a:endParaRPr lang="en-US" dirty="0"/>
          </a:p>
        </p:txBody>
      </p:sp>
      <p:sp>
        <p:nvSpPr>
          <p:cNvPr id="6" name="Content Placeholder 5"/>
          <p:cNvSpPr>
            <a:spLocks noGrp="1"/>
          </p:cNvSpPr>
          <p:nvPr>
            <p:ph sz="half" idx="2"/>
          </p:nvPr>
        </p:nvSpPr>
        <p:spPr>
          <a:xfrm>
            <a:off x="4815114" y="2414360"/>
            <a:ext cx="4038600" cy="4525963"/>
          </a:xfrm>
        </p:spPr>
        <p:txBody>
          <a:bodyPr/>
          <a:lstStyle/>
          <a:p>
            <a:r>
              <a:rPr lang="en-US" dirty="0" smtClean="0"/>
              <a:t>L2 learners</a:t>
            </a:r>
            <a:endParaRPr lang="en-US" dirty="0"/>
          </a:p>
        </p:txBody>
      </p:sp>
    </p:spTree>
    <p:extLst>
      <p:ext uri="{BB962C8B-B14F-4D97-AF65-F5344CB8AC3E}">
        <p14:creationId xmlns:p14="http://schemas.microsoft.com/office/powerpoint/2010/main" val="375730534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Step 1</a:t>
            </a:r>
            <a:r>
              <a:rPr lang="en-US" dirty="0" smtClean="0"/>
              <a:t>: Separate the two groups for a first pass over prompt</a:t>
            </a:r>
            <a:endParaRPr lang="en-US" dirty="0"/>
          </a:p>
        </p:txBody>
      </p:sp>
      <p:sp>
        <p:nvSpPr>
          <p:cNvPr id="7" name="Text Placeholder 6"/>
          <p:cNvSpPr>
            <a:spLocks noGrp="1"/>
          </p:cNvSpPr>
          <p:nvPr>
            <p:ph type="body" idx="1"/>
          </p:nvPr>
        </p:nvSpPr>
        <p:spPr/>
        <p:txBody>
          <a:bodyPr/>
          <a:lstStyle/>
          <a:p>
            <a:r>
              <a:rPr lang="en-US" dirty="0" smtClean="0"/>
              <a:t>HLLs</a:t>
            </a:r>
            <a:endParaRPr lang="en-US" dirty="0"/>
          </a:p>
        </p:txBody>
      </p:sp>
      <p:sp>
        <p:nvSpPr>
          <p:cNvPr id="5" name="Content Placeholder 4"/>
          <p:cNvSpPr>
            <a:spLocks noGrp="1"/>
          </p:cNvSpPr>
          <p:nvPr>
            <p:ph sz="half" idx="2"/>
          </p:nvPr>
        </p:nvSpPr>
        <p:spPr>
          <a:xfrm>
            <a:off x="457200" y="2174874"/>
            <a:ext cx="4040188" cy="4444289"/>
          </a:xfrm>
        </p:spPr>
        <p:txBody>
          <a:bodyPr/>
          <a:lstStyle/>
          <a:p>
            <a:pPr marL="0" indent="0">
              <a:buNone/>
            </a:pPr>
            <a:r>
              <a:rPr lang="en-US" dirty="0" smtClean="0"/>
              <a:t>Purpose of this grouping strategy:</a:t>
            </a:r>
          </a:p>
          <a:p>
            <a:pPr marL="0" indent="0">
              <a:buNone/>
            </a:pPr>
            <a:r>
              <a:rPr lang="en-US" dirty="0" smtClean="0"/>
              <a:t>	</a:t>
            </a:r>
          </a:p>
          <a:p>
            <a:pPr marL="0" indent="0">
              <a:buNone/>
            </a:pPr>
            <a:r>
              <a:rPr lang="en-US" dirty="0" smtClean="0"/>
              <a:t>HLLs get to </a:t>
            </a:r>
            <a:r>
              <a:rPr lang="en-US" dirty="0"/>
              <a:t>d</a:t>
            </a:r>
            <a:r>
              <a:rPr lang="en-US" dirty="0" smtClean="0"/>
              <a:t>iscuss the issues among themselves in a way that is meaningful to them, addresses their lived experiences, and responds to their unique affective needs.</a:t>
            </a:r>
            <a:endParaRPr lang="en-US" dirty="0"/>
          </a:p>
        </p:txBody>
      </p:sp>
      <p:sp>
        <p:nvSpPr>
          <p:cNvPr id="8" name="Text Placeholder 7"/>
          <p:cNvSpPr>
            <a:spLocks noGrp="1"/>
          </p:cNvSpPr>
          <p:nvPr>
            <p:ph type="body" sz="quarter" idx="3"/>
          </p:nvPr>
        </p:nvSpPr>
        <p:spPr/>
        <p:txBody>
          <a:bodyPr/>
          <a:lstStyle/>
          <a:p>
            <a:r>
              <a:rPr lang="en-US" dirty="0" smtClean="0"/>
              <a:t>L2Ls</a:t>
            </a:r>
            <a:endParaRPr lang="en-US" dirty="0"/>
          </a:p>
        </p:txBody>
      </p:sp>
      <p:sp>
        <p:nvSpPr>
          <p:cNvPr id="9" name="Content Placeholder 8"/>
          <p:cNvSpPr>
            <a:spLocks noGrp="1"/>
          </p:cNvSpPr>
          <p:nvPr>
            <p:ph sz="quarter" idx="4"/>
          </p:nvPr>
        </p:nvSpPr>
        <p:spPr>
          <a:xfrm>
            <a:off x="4645025" y="2174875"/>
            <a:ext cx="4041775" cy="4444288"/>
          </a:xfrm>
        </p:spPr>
        <p:txBody>
          <a:bodyPr/>
          <a:lstStyle/>
          <a:p>
            <a:pPr marL="0" indent="0">
              <a:buNone/>
            </a:pPr>
            <a:r>
              <a:rPr lang="en-US" dirty="0"/>
              <a:t>Purpose of this grouping strategy</a:t>
            </a:r>
            <a:r>
              <a:rPr lang="en-US" dirty="0" smtClean="0"/>
              <a:t>:</a:t>
            </a:r>
          </a:p>
          <a:p>
            <a:pPr marL="0" indent="0">
              <a:buNone/>
            </a:pPr>
            <a:r>
              <a:rPr lang="en-US" dirty="0" smtClean="0"/>
              <a:t>	</a:t>
            </a:r>
          </a:p>
          <a:p>
            <a:pPr marL="0" indent="0">
              <a:buNone/>
            </a:pPr>
            <a:r>
              <a:rPr lang="en-US" dirty="0" smtClean="0"/>
              <a:t>L2Ls get to preview and practice the language they will need to participate in discussions alongside HLLs.	</a:t>
            </a:r>
            <a:endParaRPr lang="en-US" dirty="0"/>
          </a:p>
        </p:txBody>
      </p:sp>
    </p:spTree>
    <p:extLst>
      <p:ext uri="{BB962C8B-B14F-4D97-AF65-F5344CB8AC3E}">
        <p14:creationId xmlns:p14="http://schemas.microsoft.com/office/powerpoint/2010/main" val="3870134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Purpose of this step</a:t>
            </a:r>
            <a:endParaRPr lang="en-US" dirty="0"/>
          </a:p>
        </p:txBody>
      </p:sp>
      <p:sp>
        <p:nvSpPr>
          <p:cNvPr id="8" name="Content Placeholder 7"/>
          <p:cNvSpPr>
            <a:spLocks noGrp="1"/>
          </p:cNvSpPr>
          <p:nvPr>
            <p:ph idx="1"/>
          </p:nvPr>
        </p:nvSpPr>
        <p:spPr>
          <a:xfrm>
            <a:off x="457200" y="1815152"/>
            <a:ext cx="8229600" cy="4311011"/>
          </a:xfrm>
        </p:spPr>
        <p:txBody>
          <a:bodyPr/>
          <a:lstStyle/>
          <a:p>
            <a:pPr marL="0" indent="0">
              <a:buNone/>
            </a:pPr>
            <a:r>
              <a:rPr lang="en-US" dirty="0" smtClean="0"/>
              <a:t>To create the conditions for cooperative learning between HLLs and L2Ls:</a:t>
            </a:r>
          </a:p>
          <a:p>
            <a:pPr marL="0" indent="0">
              <a:buNone/>
            </a:pPr>
            <a:endParaRPr lang="en-US" sz="2000" dirty="0" smtClean="0"/>
          </a:p>
          <a:p>
            <a:pPr marL="514350" indent="-514350">
              <a:buAutoNum type="arabicPeriod"/>
            </a:pPr>
            <a:r>
              <a:rPr lang="en-US" dirty="0" smtClean="0"/>
              <a:t>Give </a:t>
            </a:r>
            <a:r>
              <a:rPr lang="en-US" dirty="0"/>
              <a:t>L2Ls </a:t>
            </a:r>
            <a:r>
              <a:rPr lang="en-US" dirty="0" smtClean="0"/>
              <a:t>necessary language;</a:t>
            </a:r>
          </a:p>
          <a:p>
            <a:pPr marL="514350" indent="-514350">
              <a:buAutoNum type="arabicPeriod"/>
            </a:pPr>
            <a:endParaRPr lang="en-US" sz="1200" dirty="0" smtClean="0"/>
          </a:p>
          <a:p>
            <a:pPr marL="514350" indent="-514350">
              <a:buAutoNum type="arabicPeriod"/>
            </a:pPr>
            <a:r>
              <a:rPr lang="en-US" dirty="0"/>
              <a:t>G</a:t>
            </a:r>
            <a:r>
              <a:rPr lang="en-US" dirty="0" smtClean="0"/>
              <a:t>ive HLLs the opportunity to address their affective needs.</a:t>
            </a:r>
          </a:p>
        </p:txBody>
      </p:sp>
    </p:spTree>
    <p:extLst>
      <p:ext uri="{BB962C8B-B14F-4D97-AF65-F5344CB8AC3E}">
        <p14:creationId xmlns:p14="http://schemas.microsoft.com/office/powerpoint/2010/main" val="9236250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1422" y="161749"/>
            <a:ext cx="8229600" cy="1143000"/>
          </a:xfrm>
        </p:spPr>
        <p:txBody>
          <a:bodyPr>
            <a:normAutofit fontScale="90000"/>
          </a:bodyPr>
          <a:lstStyle/>
          <a:p>
            <a:r>
              <a:rPr lang="en-US" dirty="0" smtClean="0">
                <a:solidFill>
                  <a:srgbClr val="000000"/>
                </a:solidFill>
              </a:rPr>
              <a:t>Students see themselves as being in opposition, not interdependent</a:t>
            </a:r>
            <a:endParaRPr lang="en-US" dirty="0">
              <a:solidFill>
                <a:srgbClr val="000000"/>
              </a:solidFill>
            </a:endParaRPr>
          </a:p>
        </p:txBody>
      </p:sp>
      <p:pic>
        <p:nvPicPr>
          <p:cNvPr id="15" name="Content Placeholder 14" descr="j0202109.jpg"/>
          <p:cNvPicPr>
            <a:picLocks noGrp="1" noChangeAspect="1"/>
          </p:cNvPicPr>
          <p:nvPr>
            <p:ph sz="half" idx="1"/>
          </p:nvPr>
        </p:nvPicPr>
        <p:blipFill>
          <a:blip r:embed="rId2">
            <a:extLst>
              <a:ext uri="{28A0092B-C50C-407E-A947-70E740481C1C}">
                <a14:useLocalDpi xmlns:a14="http://schemas.microsoft.com/office/drawing/2010/main" val="0"/>
              </a:ext>
            </a:extLst>
          </a:blip>
          <a:srcRect l="20479" r="20479"/>
          <a:stretch>
            <a:fillRect/>
          </a:stretch>
        </p:blipFill>
        <p:spPr>
          <a:xfrm>
            <a:off x="457201" y="1713972"/>
            <a:ext cx="2731910" cy="3061587"/>
          </a:xfrm>
        </p:spPr>
      </p:pic>
      <p:sp>
        <p:nvSpPr>
          <p:cNvPr id="3" name="Text Placeholder 2"/>
          <p:cNvSpPr>
            <a:spLocks noGrp="1"/>
          </p:cNvSpPr>
          <p:nvPr>
            <p:ph sz="half" idx="2"/>
          </p:nvPr>
        </p:nvSpPr>
        <p:spPr/>
        <p:txBody>
          <a:bodyPr/>
          <a:lstStyle/>
          <a:p>
            <a:pPr marL="0" indent="0">
              <a:buNone/>
            </a:pPr>
            <a:endParaRPr lang="en-US" dirty="0" smtClean="0"/>
          </a:p>
          <a:p>
            <a:pPr marL="0" indent="0">
              <a:buNone/>
            </a:pPr>
            <a:r>
              <a:rPr lang="en-US" dirty="0" smtClean="0"/>
              <a:t>.</a:t>
            </a:r>
            <a:endParaRPr lang="en-US" dirty="0"/>
          </a:p>
          <a:p>
            <a:pPr marL="0" indent="0">
              <a:buNone/>
            </a:pPr>
            <a:endParaRPr lang="en-US" dirty="0"/>
          </a:p>
        </p:txBody>
      </p:sp>
      <p:sp>
        <p:nvSpPr>
          <p:cNvPr id="4" name="TextBox 3"/>
          <p:cNvSpPr txBox="1"/>
          <p:nvPr/>
        </p:nvSpPr>
        <p:spPr>
          <a:xfrm>
            <a:off x="3612444" y="1728571"/>
            <a:ext cx="5249335" cy="3046988"/>
          </a:xfrm>
          <a:prstGeom prst="rect">
            <a:avLst/>
          </a:prstGeom>
          <a:noFill/>
        </p:spPr>
        <p:txBody>
          <a:bodyPr wrap="square" rtlCol="0">
            <a:spAutoFit/>
          </a:bodyPr>
          <a:lstStyle/>
          <a:p>
            <a:r>
              <a:rPr lang="en-US" sz="2400" dirty="0" smtClean="0"/>
              <a:t>I </a:t>
            </a:r>
            <a:r>
              <a:rPr lang="en-US" sz="2400" dirty="0"/>
              <a:t>felt like I had to hold back in order to get her to participate. She didn't understand some of the words that I wanted to use and I felt bad using words that she wasn't familiar with so I tried to keep it very simple so she wouldn't feel like the story wasn't hers just as much as it was </a:t>
            </a:r>
            <a:r>
              <a:rPr lang="en-US" sz="2400" dirty="0" smtClean="0"/>
              <a:t>mine (</a:t>
            </a:r>
            <a:r>
              <a:rPr lang="en-US" sz="2400" dirty="0" err="1" smtClean="0"/>
              <a:t>Henshaw</a:t>
            </a:r>
            <a:r>
              <a:rPr lang="en-US" sz="2400" dirty="0" smtClean="0"/>
              <a:t>, 2015, p. 262).</a:t>
            </a:r>
            <a:endParaRPr lang="en-US" sz="2400" dirty="0"/>
          </a:p>
        </p:txBody>
      </p:sp>
      <p:sp>
        <p:nvSpPr>
          <p:cNvPr id="5" name="TextBox 4"/>
          <p:cNvSpPr txBox="1"/>
          <p:nvPr/>
        </p:nvSpPr>
        <p:spPr>
          <a:xfrm>
            <a:off x="383819" y="5080001"/>
            <a:ext cx="8731958" cy="1200328"/>
          </a:xfrm>
          <a:prstGeom prst="rect">
            <a:avLst/>
          </a:prstGeom>
          <a:noFill/>
        </p:spPr>
        <p:txBody>
          <a:bodyPr wrap="square" rtlCol="0">
            <a:spAutoFit/>
          </a:bodyPr>
          <a:lstStyle/>
          <a:p>
            <a:r>
              <a:rPr lang="en-US" sz="2400" dirty="0" smtClean="0"/>
              <a:t>I </a:t>
            </a:r>
            <a:r>
              <a:rPr lang="en-US" sz="2400" dirty="0"/>
              <a:t>hated the fact that I knew more Spanish. It felt uncomfortable because I think I made my partner feel </a:t>
            </a:r>
            <a:r>
              <a:rPr lang="en-US" sz="2400" dirty="0" smtClean="0"/>
              <a:t>uncomfortable</a:t>
            </a:r>
            <a:r>
              <a:rPr lang="en-US" sz="2400" dirty="0"/>
              <a:t> (</a:t>
            </a:r>
            <a:r>
              <a:rPr lang="en-US" sz="2400" dirty="0" err="1"/>
              <a:t>Henshaw</a:t>
            </a:r>
            <a:r>
              <a:rPr lang="en-US" sz="2400" dirty="0"/>
              <a:t>, 2015, p. 262</a:t>
            </a:r>
            <a:r>
              <a:rPr lang="en-US" sz="2400" dirty="0" smtClean="0"/>
              <a:t>).</a:t>
            </a:r>
            <a:endParaRPr lang="en-US" sz="2400" dirty="0"/>
          </a:p>
        </p:txBody>
      </p:sp>
    </p:spTree>
    <p:extLst>
      <p:ext uri="{BB962C8B-B14F-4D97-AF65-F5344CB8AC3E}">
        <p14:creationId xmlns:p14="http://schemas.microsoft.com/office/powerpoint/2010/main" val="2996875455"/>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Get together by language;</a:t>
            </a:r>
          </a:p>
          <a:p>
            <a:r>
              <a:rPr lang="en-US" dirty="0" smtClean="0"/>
              <a:t>The HL learners and L2 learners discuss the prompt together;</a:t>
            </a:r>
          </a:p>
          <a:p>
            <a:r>
              <a:rPr lang="en-US" dirty="0" smtClean="0"/>
              <a:t>They fill out a Y-chart.</a:t>
            </a:r>
          </a:p>
          <a:p>
            <a:endParaRPr lang="en-US" dirty="0"/>
          </a:p>
        </p:txBody>
      </p:sp>
    </p:spTree>
    <p:extLst>
      <p:ext uri="{BB962C8B-B14F-4D97-AF65-F5344CB8AC3E}">
        <p14:creationId xmlns:p14="http://schemas.microsoft.com/office/powerpoint/2010/main" val="285421404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6603" y="63622"/>
            <a:ext cx="8598090" cy="822643"/>
          </a:xfrm>
        </p:spPr>
        <p:txBody>
          <a:bodyPr>
            <a:normAutofit/>
          </a:bodyPr>
          <a:lstStyle/>
          <a:p>
            <a:r>
              <a:rPr lang="en-US" dirty="0" smtClean="0"/>
              <a:t>HL and L2 learners fill out a Y-chart</a:t>
            </a:r>
            <a:endParaRPr lang="en-US" dirty="0"/>
          </a:p>
        </p:txBody>
      </p:sp>
      <p:sp>
        <p:nvSpPr>
          <p:cNvPr id="8" name="Content Placeholder 7"/>
          <p:cNvSpPr>
            <a:spLocks noGrp="1"/>
          </p:cNvSpPr>
          <p:nvPr>
            <p:ph sz="half" idx="1"/>
          </p:nvPr>
        </p:nvSpPr>
        <p:spPr>
          <a:xfrm>
            <a:off x="286603" y="1600200"/>
            <a:ext cx="4209197" cy="4746009"/>
          </a:xfrm>
        </p:spPr>
        <p:txBody>
          <a:bodyPr/>
          <a:lstStyle/>
          <a:p>
            <a:pPr marL="0" indent="0">
              <a:buNone/>
            </a:pPr>
            <a:r>
              <a:rPr lang="en-US" dirty="0" smtClean="0">
                <a:solidFill>
                  <a:srgbClr val="FF0000"/>
                </a:solidFill>
              </a:rPr>
              <a:t>Prompt</a:t>
            </a:r>
            <a:r>
              <a:rPr lang="en-US" dirty="0">
                <a:solidFill>
                  <a:srgbClr val="FF0000"/>
                </a:solidFill>
              </a:rPr>
              <a:t>: What are some stereotypes about the US and the target culture regarding child rearing, etc.?</a:t>
            </a:r>
          </a:p>
          <a:p>
            <a:endParaRPr lang="en-US" dirty="0"/>
          </a:p>
        </p:txBody>
      </p:sp>
      <p:pic>
        <p:nvPicPr>
          <p:cNvPr id="9" name="Content Placeholder 3" descr="http://community.weber.edu/WeberReads/tomethical_files/image002.gif"/>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199" y="1600200"/>
            <a:ext cx="4236494" cy="4868839"/>
          </a:xfrm>
          <a:prstGeom prst="rect">
            <a:avLst/>
          </a:prstGeom>
          <a:noFill/>
          <a:ln>
            <a:noFill/>
          </a:ln>
        </p:spPr>
      </p:pic>
      <p:sp>
        <p:nvSpPr>
          <p:cNvPr id="11" name="TextBox 10"/>
          <p:cNvSpPr txBox="1"/>
          <p:nvPr/>
        </p:nvSpPr>
        <p:spPr>
          <a:xfrm>
            <a:off x="4832129" y="1818275"/>
            <a:ext cx="1512400" cy="338554"/>
          </a:xfrm>
          <a:prstGeom prst="rect">
            <a:avLst/>
          </a:prstGeom>
          <a:solidFill>
            <a:schemeClr val="bg1"/>
          </a:solidFill>
        </p:spPr>
        <p:txBody>
          <a:bodyPr wrap="square" rtlCol="0">
            <a:spAutoFit/>
          </a:bodyPr>
          <a:lstStyle/>
          <a:p>
            <a:r>
              <a:rPr lang="en-US" sz="1600" dirty="0" smtClean="0"/>
              <a:t>In target culture</a:t>
            </a:r>
            <a:endParaRPr lang="en-US" sz="1600" dirty="0"/>
          </a:p>
        </p:txBody>
      </p:sp>
      <p:sp>
        <p:nvSpPr>
          <p:cNvPr id="12" name="TextBox 11"/>
          <p:cNvSpPr txBox="1"/>
          <p:nvPr/>
        </p:nvSpPr>
        <p:spPr>
          <a:xfrm>
            <a:off x="6851998" y="1784420"/>
            <a:ext cx="1644888" cy="338554"/>
          </a:xfrm>
          <a:prstGeom prst="rect">
            <a:avLst/>
          </a:prstGeom>
          <a:solidFill>
            <a:schemeClr val="bg1"/>
          </a:solidFill>
        </p:spPr>
        <p:txBody>
          <a:bodyPr wrap="square" rtlCol="0">
            <a:spAutoFit/>
          </a:bodyPr>
          <a:lstStyle/>
          <a:p>
            <a:r>
              <a:rPr lang="en-US" sz="1600" dirty="0" smtClean="0"/>
              <a:t>In US culture</a:t>
            </a:r>
            <a:endParaRPr lang="en-US" sz="1600" dirty="0"/>
          </a:p>
        </p:txBody>
      </p:sp>
      <p:sp>
        <p:nvSpPr>
          <p:cNvPr id="13" name="TextBox 12"/>
          <p:cNvSpPr txBox="1"/>
          <p:nvPr/>
        </p:nvSpPr>
        <p:spPr>
          <a:xfrm>
            <a:off x="6154614" y="4073795"/>
            <a:ext cx="1291883" cy="369332"/>
          </a:xfrm>
          <a:prstGeom prst="rect">
            <a:avLst/>
          </a:prstGeom>
          <a:solidFill>
            <a:schemeClr val="bg1"/>
          </a:solidFill>
        </p:spPr>
        <p:txBody>
          <a:bodyPr wrap="square" rtlCol="0">
            <a:spAutoFit/>
          </a:bodyPr>
          <a:lstStyle/>
          <a:p>
            <a:r>
              <a:rPr lang="en-US" dirty="0" smtClean="0"/>
              <a:t>Similarities</a:t>
            </a:r>
            <a:endParaRPr lang="en-US" dirty="0"/>
          </a:p>
        </p:txBody>
      </p:sp>
      <p:sp>
        <p:nvSpPr>
          <p:cNvPr id="14" name="TextBox 13"/>
          <p:cNvSpPr txBox="1"/>
          <p:nvPr/>
        </p:nvSpPr>
        <p:spPr>
          <a:xfrm>
            <a:off x="5154636" y="1094192"/>
            <a:ext cx="3024552" cy="400110"/>
          </a:xfrm>
          <a:prstGeom prst="rect">
            <a:avLst/>
          </a:prstGeom>
          <a:solidFill>
            <a:schemeClr val="bg1"/>
          </a:solidFill>
        </p:spPr>
        <p:txBody>
          <a:bodyPr wrap="square" rtlCol="0">
            <a:spAutoFit/>
          </a:bodyPr>
          <a:lstStyle/>
          <a:p>
            <a:pPr algn="ctr"/>
            <a:r>
              <a:rPr lang="en-US" sz="2000" b="1" dirty="0" smtClean="0"/>
              <a:t>Y Chart</a:t>
            </a:r>
            <a:endParaRPr lang="en-US" sz="2000" b="1" dirty="0"/>
          </a:p>
        </p:txBody>
      </p:sp>
    </p:spTree>
    <p:extLst>
      <p:ext uri="{BB962C8B-B14F-4D97-AF65-F5344CB8AC3E}">
        <p14:creationId xmlns:p14="http://schemas.microsoft.com/office/powerpoint/2010/main" val="251268033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6603" y="63622"/>
            <a:ext cx="8598090" cy="822643"/>
          </a:xfrm>
        </p:spPr>
        <p:txBody>
          <a:bodyPr>
            <a:normAutofit/>
          </a:bodyPr>
          <a:lstStyle/>
          <a:p>
            <a:r>
              <a:rPr lang="en-US" b="1" dirty="0" smtClean="0"/>
              <a:t>Step 2</a:t>
            </a:r>
            <a:r>
              <a:rPr lang="en-US" dirty="0" smtClean="0"/>
              <a:t>: HLLs and L2Ls come together</a:t>
            </a:r>
            <a:endParaRPr lang="en-US" dirty="0"/>
          </a:p>
        </p:txBody>
      </p:sp>
      <p:sp>
        <p:nvSpPr>
          <p:cNvPr id="8" name="Content Placeholder 7"/>
          <p:cNvSpPr>
            <a:spLocks noGrp="1"/>
          </p:cNvSpPr>
          <p:nvPr>
            <p:ph sz="half" idx="1"/>
          </p:nvPr>
        </p:nvSpPr>
        <p:spPr>
          <a:xfrm>
            <a:off x="286603" y="1600200"/>
            <a:ext cx="4209197" cy="4746009"/>
          </a:xfrm>
        </p:spPr>
        <p:txBody>
          <a:bodyPr/>
          <a:lstStyle/>
          <a:p>
            <a:r>
              <a:rPr lang="en-US" dirty="0" smtClean="0"/>
              <a:t>HLLs and L2Ls discuss the issues together (either as a whole class or in small mixed groups)</a:t>
            </a:r>
          </a:p>
          <a:p>
            <a:endParaRPr lang="en-US" dirty="0" smtClean="0"/>
          </a:p>
          <a:p>
            <a:r>
              <a:rPr lang="en-US" dirty="0" smtClean="0"/>
              <a:t>A Y-chart is completed, drawing on the insights of each type of learner.</a:t>
            </a:r>
            <a:endParaRPr lang="en-US" dirty="0"/>
          </a:p>
        </p:txBody>
      </p:sp>
      <p:pic>
        <p:nvPicPr>
          <p:cNvPr id="9" name="Content Placeholder 3" descr="http://community.weber.edu/WeberReads/tomethical_files/image002.gif"/>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199" y="1600200"/>
            <a:ext cx="4236494" cy="4868839"/>
          </a:xfrm>
          <a:prstGeom prst="rect">
            <a:avLst/>
          </a:prstGeom>
          <a:noFill/>
          <a:ln>
            <a:noFill/>
          </a:ln>
        </p:spPr>
      </p:pic>
      <p:sp>
        <p:nvSpPr>
          <p:cNvPr id="11" name="TextBox 10"/>
          <p:cNvSpPr txBox="1"/>
          <p:nvPr/>
        </p:nvSpPr>
        <p:spPr>
          <a:xfrm>
            <a:off x="4832129" y="1818275"/>
            <a:ext cx="1512400" cy="338554"/>
          </a:xfrm>
          <a:prstGeom prst="rect">
            <a:avLst/>
          </a:prstGeom>
          <a:solidFill>
            <a:schemeClr val="bg1"/>
          </a:solidFill>
        </p:spPr>
        <p:txBody>
          <a:bodyPr wrap="square" rtlCol="0">
            <a:spAutoFit/>
          </a:bodyPr>
          <a:lstStyle/>
          <a:p>
            <a:r>
              <a:rPr lang="en-US" sz="1600" dirty="0" smtClean="0"/>
              <a:t>In target culture</a:t>
            </a:r>
            <a:endParaRPr lang="en-US" sz="1600" dirty="0"/>
          </a:p>
        </p:txBody>
      </p:sp>
      <p:sp>
        <p:nvSpPr>
          <p:cNvPr id="12" name="TextBox 11"/>
          <p:cNvSpPr txBox="1"/>
          <p:nvPr/>
        </p:nvSpPr>
        <p:spPr>
          <a:xfrm>
            <a:off x="6851998" y="1784420"/>
            <a:ext cx="1644888" cy="338554"/>
          </a:xfrm>
          <a:prstGeom prst="rect">
            <a:avLst/>
          </a:prstGeom>
          <a:solidFill>
            <a:schemeClr val="bg1"/>
          </a:solidFill>
        </p:spPr>
        <p:txBody>
          <a:bodyPr wrap="square" rtlCol="0">
            <a:spAutoFit/>
          </a:bodyPr>
          <a:lstStyle/>
          <a:p>
            <a:r>
              <a:rPr lang="en-US" sz="1600" dirty="0" smtClean="0"/>
              <a:t>In US culture</a:t>
            </a:r>
            <a:endParaRPr lang="en-US" sz="1600" dirty="0"/>
          </a:p>
        </p:txBody>
      </p:sp>
      <p:sp>
        <p:nvSpPr>
          <p:cNvPr id="13" name="TextBox 12"/>
          <p:cNvSpPr txBox="1"/>
          <p:nvPr/>
        </p:nvSpPr>
        <p:spPr>
          <a:xfrm>
            <a:off x="6154614" y="4073795"/>
            <a:ext cx="1291883" cy="369332"/>
          </a:xfrm>
          <a:prstGeom prst="rect">
            <a:avLst/>
          </a:prstGeom>
          <a:solidFill>
            <a:schemeClr val="bg1"/>
          </a:solidFill>
        </p:spPr>
        <p:txBody>
          <a:bodyPr wrap="square" rtlCol="0">
            <a:spAutoFit/>
          </a:bodyPr>
          <a:lstStyle/>
          <a:p>
            <a:r>
              <a:rPr lang="en-US" dirty="0" smtClean="0"/>
              <a:t>Similarities</a:t>
            </a:r>
            <a:endParaRPr lang="en-US" dirty="0"/>
          </a:p>
        </p:txBody>
      </p:sp>
      <p:sp>
        <p:nvSpPr>
          <p:cNvPr id="14" name="TextBox 13"/>
          <p:cNvSpPr txBox="1"/>
          <p:nvPr/>
        </p:nvSpPr>
        <p:spPr>
          <a:xfrm>
            <a:off x="5154636" y="1094192"/>
            <a:ext cx="3024552" cy="400110"/>
          </a:xfrm>
          <a:prstGeom prst="rect">
            <a:avLst/>
          </a:prstGeom>
          <a:solidFill>
            <a:schemeClr val="bg1"/>
          </a:solidFill>
        </p:spPr>
        <p:txBody>
          <a:bodyPr wrap="square" rtlCol="0">
            <a:spAutoFit/>
          </a:bodyPr>
          <a:lstStyle/>
          <a:p>
            <a:pPr algn="ctr"/>
            <a:r>
              <a:rPr lang="en-US" sz="2000" b="1" dirty="0" smtClean="0"/>
              <a:t>Y Chart</a:t>
            </a:r>
            <a:endParaRPr lang="en-US" sz="2000" b="1" dirty="0"/>
          </a:p>
        </p:txBody>
      </p:sp>
    </p:spTree>
    <p:extLst>
      <p:ext uri="{BB962C8B-B14F-4D97-AF65-F5344CB8AC3E}">
        <p14:creationId xmlns:p14="http://schemas.microsoft.com/office/powerpoint/2010/main" val="1854004465"/>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2860"/>
            <a:ext cx="8229600" cy="935183"/>
          </a:xfrm>
        </p:spPr>
        <p:txBody>
          <a:bodyPr/>
          <a:lstStyle/>
          <a:p>
            <a:r>
              <a:rPr lang="en-US" dirty="0" smtClean="0"/>
              <a:t>Purpose of Step 2</a:t>
            </a:r>
            <a:endParaRPr lang="en-US" dirty="0"/>
          </a:p>
        </p:txBody>
      </p:sp>
      <p:sp>
        <p:nvSpPr>
          <p:cNvPr id="6" name="Content Placeholder 5"/>
          <p:cNvSpPr>
            <a:spLocks noGrp="1"/>
          </p:cNvSpPr>
          <p:nvPr>
            <p:ph idx="1"/>
          </p:nvPr>
        </p:nvSpPr>
        <p:spPr>
          <a:xfrm>
            <a:off x="457200" y="1336432"/>
            <a:ext cx="8229600" cy="5064368"/>
          </a:xfrm>
        </p:spPr>
        <p:txBody>
          <a:bodyPr/>
          <a:lstStyle/>
          <a:p>
            <a:pPr marL="0" indent="0">
              <a:buNone/>
            </a:pPr>
            <a:r>
              <a:rPr lang="en-US" dirty="0" smtClean="0"/>
              <a:t>To create positive student interdependence:</a:t>
            </a:r>
          </a:p>
          <a:p>
            <a:pPr marL="400050" lvl="1" indent="0">
              <a:buNone/>
            </a:pPr>
            <a:endParaRPr lang="en-US" dirty="0" smtClean="0"/>
          </a:p>
          <a:p>
            <a:pPr marL="400050" lvl="1" indent="0">
              <a:buNone/>
            </a:pPr>
            <a:r>
              <a:rPr lang="en-US" dirty="0" smtClean="0"/>
              <a:t>Students benefit from each others’ expertise and perspectives.</a:t>
            </a:r>
          </a:p>
          <a:p>
            <a:pPr marL="400050" lvl="1" indent="0">
              <a:buNone/>
            </a:pPr>
            <a:endParaRPr lang="en-US" dirty="0"/>
          </a:p>
          <a:p>
            <a:pPr marL="400050" lvl="1" indent="0">
              <a:buNone/>
            </a:pPr>
            <a:r>
              <a:rPr lang="en-US" dirty="0" smtClean="0"/>
              <a:t>Note that this would not happen unless L2Ls are given the opportunity to work separately ahead of time. </a:t>
            </a:r>
            <a:r>
              <a:rPr lang="en-US" dirty="0"/>
              <a:t>Recall </a:t>
            </a:r>
            <a:r>
              <a:rPr lang="en-US" dirty="0" smtClean="0"/>
              <a:t>from </a:t>
            </a:r>
            <a:r>
              <a:rPr lang="en-US" dirty="0" err="1" smtClean="0"/>
              <a:t>Potowski</a:t>
            </a:r>
            <a:r>
              <a:rPr lang="en-US" dirty="0" smtClean="0"/>
              <a:t> </a:t>
            </a:r>
            <a:r>
              <a:rPr lang="en-US" dirty="0"/>
              <a:t>(</a:t>
            </a:r>
            <a:r>
              <a:rPr lang="en-US" dirty="0" smtClean="0"/>
              <a:t>2002) that L2Ls </a:t>
            </a:r>
            <a:r>
              <a:rPr lang="en-US" dirty="0"/>
              <a:t>were intimidated by the oral proficiency of the </a:t>
            </a:r>
            <a:r>
              <a:rPr lang="en-US" dirty="0" smtClean="0"/>
              <a:t>HLLs. </a:t>
            </a:r>
            <a:endParaRPr lang="en-US" dirty="0"/>
          </a:p>
        </p:txBody>
      </p:sp>
    </p:spTree>
    <p:extLst>
      <p:ext uri="{BB962C8B-B14F-4D97-AF65-F5344CB8AC3E}">
        <p14:creationId xmlns:p14="http://schemas.microsoft.com/office/powerpoint/2010/main" val="1540858228"/>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3</a:t>
            </a:r>
            <a:r>
              <a:rPr lang="en-US" dirty="0" smtClean="0"/>
              <a:t>: The exit card</a:t>
            </a:r>
            <a:endParaRPr lang="en-US" dirty="0"/>
          </a:p>
        </p:txBody>
      </p:sp>
      <p:sp>
        <p:nvSpPr>
          <p:cNvPr id="3" name="Content Placeholder 2"/>
          <p:cNvSpPr>
            <a:spLocks noGrp="1"/>
          </p:cNvSpPr>
          <p:nvPr>
            <p:ph idx="1"/>
          </p:nvPr>
        </p:nvSpPr>
        <p:spPr/>
        <p:txBody>
          <a:bodyPr/>
          <a:lstStyle/>
          <a:p>
            <a:pPr marL="0" indent="0">
              <a:buNone/>
            </a:pPr>
            <a:r>
              <a:rPr lang="en-US" dirty="0" smtClean="0"/>
              <a:t>Prompt:</a:t>
            </a:r>
          </a:p>
          <a:p>
            <a:pPr marL="0" indent="0">
              <a:buNone/>
            </a:pPr>
            <a:endParaRPr lang="en-US" dirty="0"/>
          </a:p>
          <a:p>
            <a:pPr marL="0" indent="0">
              <a:buNone/>
            </a:pPr>
            <a:r>
              <a:rPr lang="en-US" dirty="0" smtClean="0"/>
              <a:t>	Explain one idea that you found particularly 	interesting or valuable from the discussion.</a:t>
            </a:r>
            <a:endParaRPr lang="en-US" dirty="0"/>
          </a:p>
        </p:txBody>
      </p:sp>
    </p:spTree>
    <p:extLst>
      <p:ext uri="{BB962C8B-B14F-4D97-AF65-F5344CB8AC3E}">
        <p14:creationId xmlns:p14="http://schemas.microsoft.com/office/powerpoint/2010/main" val="2206140934"/>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behind Step 3</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Promotes positive interdependence;</a:t>
            </a:r>
          </a:p>
          <a:p>
            <a:pPr marL="0" indent="0">
              <a:buNone/>
            </a:pPr>
            <a:r>
              <a:rPr lang="en-US" dirty="0" smtClean="0"/>
              <a:t>	Allows for </a:t>
            </a:r>
            <a:r>
              <a:rPr lang="en-US" i="1" dirty="0" smtClean="0"/>
              <a:t>group processing </a:t>
            </a:r>
            <a:r>
              <a:rPr lang="en-US" dirty="0" smtClean="0"/>
              <a:t>(What did we 	accomplish by working together? How could 	we do even better?);</a:t>
            </a:r>
          </a:p>
          <a:p>
            <a:pPr marL="0" indent="0">
              <a:buNone/>
            </a:pPr>
            <a:endParaRPr lang="en-US" sz="1200" dirty="0" smtClean="0"/>
          </a:p>
          <a:p>
            <a:r>
              <a:rPr lang="en-US" dirty="0" smtClean="0"/>
              <a:t>Gives feedback to the instructor that can help fine-tune instruction.</a:t>
            </a:r>
            <a:endParaRPr lang="en-US" dirty="0"/>
          </a:p>
        </p:txBody>
      </p:sp>
    </p:spTree>
    <p:extLst>
      <p:ext uri="{BB962C8B-B14F-4D97-AF65-F5344CB8AC3E}">
        <p14:creationId xmlns:p14="http://schemas.microsoft.com/office/powerpoint/2010/main" val="1956055348"/>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short, this activity exemplifies key elements of cooperative teams</a:t>
            </a:r>
            <a:endParaRPr lang="en-US" dirty="0"/>
          </a:p>
        </p:txBody>
      </p:sp>
      <p:sp>
        <p:nvSpPr>
          <p:cNvPr id="3" name="Content Placeholder 2"/>
          <p:cNvSpPr>
            <a:spLocks noGrp="1"/>
          </p:cNvSpPr>
          <p:nvPr>
            <p:ph idx="1"/>
          </p:nvPr>
        </p:nvSpPr>
        <p:spPr>
          <a:xfrm>
            <a:off x="457200" y="1869743"/>
            <a:ext cx="8229600" cy="4831308"/>
          </a:xfrm>
        </p:spPr>
        <p:txBody>
          <a:bodyPr>
            <a:normAutofit lnSpcReduction="10000"/>
          </a:bodyPr>
          <a:lstStyle/>
          <a:p>
            <a:r>
              <a:rPr lang="en-US" dirty="0" smtClean="0"/>
              <a:t>Activities are designed in such a way that group members need each other to complete them, e.g. the Y chart;</a:t>
            </a:r>
          </a:p>
          <a:p>
            <a:endParaRPr lang="en-US" sz="1300" dirty="0" smtClean="0"/>
          </a:p>
          <a:p>
            <a:r>
              <a:rPr lang="en-US" dirty="0" smtClean="0"/>
              <a:t>Members use interpersonal and small group skills that lead to achieving their goals and maintaining effective working relations; the exit card promotes this.</a:t>
            </a:r>
          </a:p>
          <a:p>
            <a:pPr marL="0" lvl="1" indent="0">
              <a:buNone/>
            </a:pPr>
            <a:r>
              <a:rPr lang="en-US" dirty="0"/>
              <a:t> </a:t>
            </a:r>
            <a:r>
              <a:rPr lang="en-US" dirty="0" smtClean="0"/>
              <a:t>  </a:t>
            </a:r>
          </a:p>
          <a:p>
            <a:pPr marL="0" lvl="1" indent="0">
              <a:buNone/>
            </a:pPr>
            <a:r>
              <a:rPr lang="en-US" sz="1600" dirty="0" smtClean="0"/>
              <a:t>(</a:t>
            </a:r>
            <a:r>
              <a:rPr lang="en-US" sz="1600" dirty="0"/>
              <a:t>Johnson</a:t>
            </a:r>
            <a:r>
              <a:rPr lang="en-US" sz="1700" dirty="0"/>
              <a:t>, D., Johnson, R. and Smith, K. (1991). </a:t>
            </a:r>
            <a:r>
              <a:rPr lang="en-US" sz="1700" i="1" dirty="0"/>
              <a:t>Cooperative Learning: Increasing College </a:t>
            </a:r>
            <a:r>
              <a:rPr lang="en-US" sz="1700" i="1" dirty="0" smtClean="0"/>
              <a:t>	Faculty </a:t>
            </a:r>
            <a:r>
              <a:rPr lang="en-US" sz="1700" i="1" dirty="0"/>
              <a:t>Instructional Productivity.</a:t>
            </a:r>
            <a:r>
              <a:rPr lang="en-US" sz="1700" dirty="0"/>
              <a:t> ASHE-ERIC Higher Education Report No. 4)</a:t>
            </a:r>
          </a:p>
          <a:p>
            <a:pPr marL="0" indent="0">
              <a:buNone/>
            </a:pPr>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3725625013"/>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reiterate the three steps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84727372"/>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Step 1</a:t>
            </a:r>
            <a:r>
              <a:rPr lang="en-US" dirty="0" smtClean="0"/>
              <a:t>: Separate the two groups for a first pass over prompt</a:t>
            </a:r>
            <a:endParaRPr lang="en-US" dirty="0"/>
          </a:p>
        </p:txBody>
      </p:sp>
      <p:sp>
        <p:nvSpPr>
          <p:cNvPr id="7" name="Text Placeholder 6"/>
          <p:cNvSpPr>
            <a:spLocks noGrp="1"/>
          </p:cNvSpPr>
          <p:nvPr>
            <p:ph type="body" idx="1"/>
          </p:nvPr>
        </p:nvSpPr>
        <p:spPr/>
        <p:txBody>
          <a:bodyPr/>
          <a:lstStyle/>
          <a:p>
            <a:r>
              <a:rPr lang="en-US" dirty="0" smtClean="0"/>
              <a:t>HLLs</a:t>
            </a:r>
            <a:endParaRPr lang="en-US" dirty="0"/>
          </a:p>
        </p:txBody>
      </p:sp>
      <p:sp>
        <p:nvSpPr>
          <p:cNvPr id="5" name="Content Placeholder 4"/>
          <p:cNvSpPr>
            <a:spLocks noGrp="1"/>
          </p:cNvSpPr>
          <p:nvPr>
            <p:ph sz="half" idx="2"/>
          </p:nvPr>
        </p:nvSpPr>
        <p:spPr>
          <a:xfrm>
            <a:off x="457200" y="2174874"/>
            <a:ext cx="4040188" cy="4444289"/>
          </a:xfrm>
        </p:spPr>
        <p:txBody>
          <a:bodyPr/>
          <a:lstStyle/>
          <a:p>
            <a:pPr marL="0" indent="0">
              <a:buNone/>
            </a:pPr>
            <a:r>
              <a:rPr lang="en-US" dirty="0" smtClean="0"/>
              <a:t>Purpose of this grouping strategy:</a:t>
            </a:r>
          </a:p>
          <a:p>
            <a:pPr marL="0" indent="0">
              <a:buNone/>
            </a:pPr>
            <a:r>
              <a:rPr lang="en-US" dirty="0" smtClean="0"/>
              <a:t>	</a:t>
            </a:r>
          </a:p>
          <a:p>
            <a:pPr marL="0" indent="0">
              <a:buNone/>
            </a:pPr>
            <a:r>
              <a:rPr lang="en-US" dirty="0" smtClean="0"/>
              <a:t>HLLs get to </a:t>
            </a:r>
            <a:r>
              <a:rPr lang="en-US" dirty="0"/>
              <a:t>d</a:t>
            </a:r>
            <a:r>
              <a:rPr lang="en-US" dirty="0" smtClean="0"/>
              <a:t>iscuss the issues among themselves in a way that is meaningful to them, addresses their lived experiences, and responds to their unique affective needs.</a:t>
            </a:r>
            <a:endParaRPr lang="en-US" dirty="0"/>
          </a:p>
        </p:txBody>
      </p:sp>
      <p:sp>
        <p:nvSpPr>
          <p:cNvPr id="8" name="Text Placeholder 7"/>
          <p:cNvSpPr>
            <a:spLocks noGrp="1"/>
          </p:cNvSpPr>
          <p:nvPr>
            <p:ph type="body" sz="quarter" idx="3"/>
          </p:nvPr>
        </p:nvSpPr>
        <p:spPr/>
        <p:txBody>
          <a:bodyPr/>
          <a:lstStyle/>
          <a:p>
            <a:r>
              <a:rPr lang="en-US" dirty="0" smtClean="0"/>
              <a:t>L2Ls</a:t>
            </a:r>
            <a:endParaRPr lang="en-US" dirty="0"/>
          </a:p>
        </p:txBody>
      </p:sp>
      <p:sp>
        <p:nvSpPr>
          <p:cNvPr id="9" name="Content Placeholder 8"/>
          <p:cNvSpPr>
            <a:spLocks noGrp="1"/>
          </p:cNvSpPr>
          <p:nvPr>
            <p:ph sz="quarter" idx="4"/>
          </p:nvPr>
        </p:nvSpPr>
        <p:spPr>
          <a:xfrm>
            <a:off x="4645025" y="2174875"/>
            <a:ext cx="4041775" cy="4444288"/>
          </a:xfrm>
        </p:spPr>
        <p:txBody>
          <a:bodyPr/>
          <a:lstStyle/>
          <a:p>
            <a:pPr marL="0" indent="0">
              <a:buNone/>
            </a:pPr>
            <a:r>
              <a:rPr lang="en-US" dirty="0"/>
              <a:t>Purpose of this grouping strategy</a:t>
            </a:r>
            <a:r>
              <a:rPr lang="en-US" dirty="0" smtClean="0"/>
              <a:t>:</a:t>
            </a:r>
          </a:p>
          <a:p>
            <a:pPr marL="0" indent="0">
              <a:buNone/>
            </a:pPr>
            <a:r>
              <a:rPr lang="en-US" dirty="0" smtClean="0"/>
              <a:t>	</a:t>
            </a:r>
          </a:p>
          <a:p>
            <a:pPr marL="0" indent="0">
              <a:buNone/>
            </a:pPr>
            <a:r>
              <a:rPr lang="en-US" dirty="0" smtClean="0"/>
              <a:t>L2Ls get to preview and practice the language they will need to participate in discussions alongside HLLs.	</a:t>
            </a:r>
            <a:endParaRPr lang="en-US" dirty="0"/>
          </a:p>
        </p:txBody>
      </p:sp>
    </p:spTree>
    <p:extLst>
      <p:ext uri="{BB962C8B-B14F-4D97-AF65-F5344CB8AC3E}">
        <p14:creationId xmlns:p14="http://schemas.microsoft.com/office/powerpoint/2010/main" val="2589248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6603" y="63622"/>
            <a:ext cx="8598090" cy="822643"/>
          </a:xfrm>
        </p:spPr>
        <p:txBody>
          <a:bodyPr>
            <a:normAutofit/>
          </a:bodyPr>
          <a:lstStyle/>
          <a:p>
            <a:r>
              <a:rPr lang="en-US" b="1" dirty="0" smtClean="0"/>
              <a:t>Step 2</a:t>
            </a:r>
            <a:r>
              <a:rPr lang="en-US" dirty="0" smtClean="0"/>
              <a:t>: HLLs and L2Ls come together</a:t>
            </a:r>
            <a:endParaRPr lang="en-US" dirty="0"/>
          </a:p>
        </p:txBody>
      </p:sp>
      <p:sp>
        <p:nvSpPr>
          <p:cNvPr id="8" name="Content Placeholder 7"/>
          <p:cNvSpPr>
            <a:spLocks noGrp="1"/>
          </p:cNvSpPr>
          <p:nvPr>
            <p:ph sz="half" idx="1"/>
          </p:nvPr>
        </p:nvSpPr>
        <p:spPr>
          <a:xfrm>
            <a:off x="286603" y="1600200"/>
            <a:ext cx="4209197" cy="4746009"/>
          </a:xfrm>
        </p:spPr>
        <p:txBody>
          <a:bodyPr/>
          <a:lstStyle/>
          <a:p>
            <a:r>
              <a:rPr lang="en-US" dirty="0" smtClean="0"/>
              <a:t>HLLs and L2Ls discuss the issues together (either as a whole class or in small mixed groups)</a:t>
            </a:r>
          </a:p>
          <a:p>
            <a:endParaRPr lang="en-US" dirty="0" smtClean="0"/>
          </a:p>
          <a:p>
            <a:r>
              <a:rPr lang="en-US" dirty="0" smtClean="0"/>
              <a:t>A Y-chart is completed, drawing on the insights of each type of learner.</a:t>
            </a:r>
            <a:endParaRPr lang="en-US" dirty="0"/>
          </a:p>
        </p:txBody>
      </p:sp>
      <p:pic>
        <p:nvPicPr>
          <p:cNvPr id="9" name="Content Placeholder 3" descr="http://community.weber.edu/WeberReads/tomethical_files/image002.gif"/>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199" y="1600200"/>
            <a:ext cx="4236494" cy="4868839"/>
          </a:xfrm>
          <a:prstGeom prst="rect">
            <a:avLst/>
          </a:prstGeom>
          <a:noFill/>
          <a:ln>
            <a:noFill/>
          </a:ln>
        </p:spPr>
      </p:pic>
      <p:sp>
        <p:nvSpPr>
          <p:cNvPr id="11" name="TextBox 10"/>
          <p:cNvSpPr txBox="1"/>
          <p:nvPr/>
        </p:nvSpPr>
        <p:spPr>
          <a:xfrm>
            <a:off x="4832129" y="1818275"/>
            <a:ext cx="1512400" cy="338554"/>
          </a:xfrm>
          <a:prstGeom prst="rect">
            <a:avLst/>
          </a:prstGeom>
          <a:solidFill>
            <a:schemeClr val="bg1"/>
          </a:solidFill>
        </p:spPr>
        <p:txBody>
          <a:bodyPr wrap="square" rtlCol="0">
            <a:spAutoFit/>
          </a:bodyPr>
          <a:lstStyle/>
          <a:p>
            <a:r>
              <a:rPr lang="en-US" sz="1600" dirty="0" smtClean="0"/>
              <a:t>In target culture</a:t>
            </a:r>
            <a:endParaRPr lang="en-US" sz="1600" dirty="0"/>
          </a:p>
        </p:txBody>
      </p:sp>
      <p:sp>
        <p:nvSpPr>
          <p:cNvPr id="12" name="TextBox 11"/>
          <p:cNvSpPr txBox="1"/>
          <p:nvPr/>
        </p:nvSpPr>
        <p:spPr>
          <a:xfrm>
            <a:off x="6851998" y="1784420"/>
            <a:ext cx="1644888" cy="338554"/>
          </a:xfrm>
          <a:prstGeom prst="rect">
            <a:avLst/>
          </a:prstGeom>
          <a:solidFill>
            <a:schemeClr val="bg1"/>
          </a:solidFill>
        </p:spPr>
        <p:txBody>
          <a:bodyPr wrap="square" rtlCol="0">
            <a:spAutoFit/>
          </a:bodyPr>
          <a:lstStyle/>
          <a:p>
            <a:r>
              <a:rPr lang="en-US" sz="1600" dirty="0" smtClean="0"/>
              <a:t>In US culture</a:t>
            </a:r>
            <a:endParaRPr lang="en-US" sz="1600" dirty="0"/>
          </a:p>
        </p:txBody>
      </p:sp>
      <p:sp>
        <p:nvSpPr>
          <p:cNvPr id="13" name="TextBox 12"/>
          <p:cNvSpPr txBox="1"/>
          <p:nvPr/>
        </p:nvSpPr>
        <p:spPr>
          <a:xfrm>
            <a:off x="6154614" y="4073795"/>
            <a:ext cx="1291883" cy="369332"/>
          </a:xfrm>
          <a:prstGeom prst="rect">
            <a:avLst/>
          </a:prstGeom>
          <a:solidFill>
            <a:schemeClr val="bg1"/>
          </a:solidFill>
        </p:spPr>
        <p:txBody>
          <a:bodyPr wrap="square" rtlCol="0">
            <a:spAutoFit/>
          </a:bodyPr>
          <a:lstStyle/>
          <a:p>
            <a:r>
              <a:rPr lang="en-US" dirty="0" smtClean="0"/>
              <a:t>Similarities</a:t>
            </a:r>
            <a:endParaRPr lang="en-US" dirty="0"/>
          </a:p>
        </p:txBody>
      </p:sp>
      <p:sp>
        <p:nvSpPr>
          <p:cNvPr id="14" name="TextBox 13"/>
          <p:cNvSpPr txBox="1"/>
          <p:nvPr/>
        </p:nvSpPr>
        <p:spPr>
          <a:xfrm>
            <a:off x="5154636" y="1094192"/>
            <a:ext cx="3024552" cy="400110"/>
          </a:xfrm>
          <a:prstGeom prst="rect">
            <a:avLst/>
          </a:prstGeom>
          <a:solidFill>
            <a:schemeClr val="bg1"/>
          </a:solidFill>
        </p:spPr>
        <p:txBody>
          <a:bodyPr wrap="square" rtlCol="0">
            <a:spAutoFit/>
          </a:bodyPr>
          <a:lstStyle/>
          <a:p>
            <a:pPr algn="ctr"/>
            <a:r>
              <a:rPr lang="en-US" sz="2000" b="1" dirty="0" smtClean="0"/>
              <a:t>Y Chart</a:t>
            </a:r>
            <a:endParaRPr lang="en-US" sz="2000" b="1" dirty="0"/>
          </a:p>
        </p:txBody>
      </p:sp>
    </p:spTree>
    <p:extLst>
      <p:ext uri="{BB962C8B-B14F-4D97-AF65-F5344CB8AC3E}">
        <p14:creationId xmlns:p14="http://schemas.microsoft.com/office/powerpoint/2010/main" val="11964828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Let’s start with the non-</a:t>
            </a:r>
            <a:r>
              <a:rPr lang="en-US" dirty="0" err="1" smtClean="0"/>
              <a:t>negotiables</a:t>
            </a:r>
            <a:endParaRPr lang="en-US" dirty="0"/>
          </a:p>
        </p:txBody>
      </p:sp>
      <p:sp>
        <p:nvSpPr>
          <p:cNvPr id="8" name="Content Placeholder 7"/>
          <p:cNvSpPr>
            <a:spLocks noGrp="1"/>
          </p:cNvSpPr>
          <p:nvPr>
            <p:ph idx="1"/>
          </p:nvPr>
        </p:nvSpPr>
        <p:spPr>
          <a:xfrm>
            <a:off x="457200" y="1682750"/>
            <a:ext cx="8229600" cy="4525963"/>
          </a:xfrm>
        </p:spPr>
        <p:txBody>
          <a:bodyPr/>
          <a:lstStyle/>
          <a:p>
            <a:pPr marL="0" indent="0">
              <a:buNone/>
            </a:pPr>
            <a:r>
              <a:rPr lang="en-US" dirty="0"/>
              <a:t>Both student populations </a:t>
            </a:r>
            <a:r>
              <a:rPr lang="en-US" dirty="0" smtClean="0"/>
              <a:t>matter:</a:t>
            </a:r>
            <a:endParaRPr lang="en-US" dirty="0"/>
          </a:p>
          <a:p>
            <a:pPr marL="0" indent="0">
              <a:buNone/>
            </a:pPr>
            <a:endParaRPr lang="en-US" dirty="0"/>
          </a:p>
          <a:p>
            <a:pPr marL="857250" lvl="1" indent="-457200">
              <a:buFont typeface="Wingdings" charset="2"/>
              <a:buChar char="Ø"/>
            </a:pPr>
            <a:r>
              <a:rPr lang="en-US" dirty="0"/>
              <a:t>Both learner-types benefit from instruction</a:t>
            </a:r>
          </a:p>
          <a:p>
            <a:pPr marL="857250" lvl="1" indent="-457200">
              <a:buFont typeface="Wingdings" charset="2"/>
              <a:buChar char="Ø"/>
            </a:pPr>
            <a:r>
              <a:rPr lang="en-US" strike="sngStrike" dirty="0"/>
              <a:t>Both learner-types contribute to the learning process</a:t>
            </a:r>
          </a:p>
          <a:p>
            <a:pPr marL="857250" lvl="1" indent="-457200">
              <a:buFont typeface="Wingdings" charset="2"/>
              <a:buChar char="Ø"/>
            </a:pPr>
            <a:r>
              <a:rPr lang="en-US" strike="sngStrike" dirty="0"/>
              <a:t>There is positive student interdependence</a:t>
            </a:r>
          </a:p>
          <a:p>
            <a:pPr marL="0" indent="0">
              <a:buNone/>
            </a:pPr>
            <a:endParaRPr lang="en-US" dirty="0"/>
          </a:p>
        </p:txBody>
      </p:sp>
    </p:spTree>
    <p:extLst>
      <p:ext uri="{BB962C8B-B14F-4D97-AF65-F5344CB8AC3E}">
        <p14:creationId xmlns:p14="http://schemas.microsoft.com/office/powerpoint/2010/main" val="3540732113"/>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3</a:t>
            </a:r>
            <a:r>
              <a:rPr lang="en-US" dirty="0" smtClean="0"/>
              <a:t>: </a:t>
            </a:r>
            <a:r>
              <a:rPr lang="en-US" dirty="0" smtClean="0"/>
              <a:t/>
            </a:r>
            <a:br>
              <a:rPr lang="en-US" dirty="0" smtClean="0"/>
            </a:br>
            <a:r>
              <a:rPr lang="en-US" dirty="0" smtClean="0"/>
              <a:t>Reflection (The </a:t>
            </a:r>
            <a:r>
              <a:rPr lang="en-US" dirty="0" smtClean="0"/>
              <a:t>exit </a:t>
            </a:r>
            <a:r>
              <a:rPr lang="en-US" dirty="0" smtClean="0"/>
              <a:t>card)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Prompt:</a:t>
            </a:r>
          </a:p>
          <a:p>
            <a:pPr marL="0" indent="0">
              <a:buNone/>
            </a:pPr>
            <a:r>
              <a:rPr lang="en-US" dirty="0" smtClean="0"/>
              <a:t>Explain one idea that you found particularly interesting or valuable from the discussion.</a:t>
            </a:r>
          </a:p>
          <a:p>
            <a:r>
              <a:rPr lang="en-US" dirty="0"/>
              <a:t>Promotes positive interdependence;</a:t>
            </a:r>
          </a:p>
          <a:p>
            <a:pPr marL="0" indent="0">
              <a:buNone/>
            </a:pPr>
            <a:r>
              <a:rPr lang="en-US" dirty="0"/>
              <a:t>	Allows for </a:t>
            </a:r>
            <a:r>
              <a:rPr lang="en-US" i="1" dirty="0"/>
              <a:t>group processing </a:t>
            </a:r>
            <a:r>
              <a:rPr lang="en-US" dirty="0"/>
              <a:t>(What did we 	accomplish by working together? How could 	we do even better?);</a:t>
            </a:r>
          </a:p>
          <a:p>
            <a:pPr marL="0" indent="0">
              <a:buNone/>
            </a:pPr>
            <a:endParaRPr lang="en-US" sz="1200" dirty="0"/>
          </a:p>
          <a:p>
            <a:r>
              <a:rPr lang="en-US" dirty="0"/>
              <a:t>Gives feedback to the instructor that can help fine-tune instruction.</a:t>
            </a:r>
          </a:p>
          <a:p>
            <a:pPr marL="0" indent="0">
              <a:buNone/>
            </a:pPr>
            <a:endParaRPr lang="en-US" dirty="0"/>
          </a:p>
        </p:txBody>
      </p:sp>
    </p:spTree>
    <p:extLst>
      <p:ext uri="{BB962C8B-B14F-4D97-AF65-F5344CB8AC3E}">
        <p14:creationId xmlns:p14="http://schemas.microsoft.com/office/powerpoint/2010/main" val="406122682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Note: What makes this </a:t>
            </a:r>
            <a:r>
              <a:rPr lang="en-US" dirty="0" smtClean="0">
                <a:solidFill>
                  <a:srgbClr val="000000"/>
                </a:solidFill>
              </a:rPr>
              <a:t>activity work is</a:t>
            </a:r>
            <a:endParaRPr lang="en-US" dirty="0">
              <a:solidFill>
                <a:srgbClr val="000000"/>
              </a:solidFill>
            </a:endParaRPr>
          </a:p>
        </p:txBody>
      </p:sp>
      <p:sp>
        <p:nvSpPr>
          <p:cNvPr id="3" name="Content Placeholder 2"/>
          <p:cNvSpPr>
            <a:spLocks noGrp="1"/>
          </p:cNvSpPr>
          <p:nvPr>
            <p:ph idx="1"/>
          </p:nvPr>
        </p:nvSpPr>
        <p:spPr>
          <a:xfrm>
            <a:off x="457200" y="1793631"/>
            <a:ext cx="8229600" cy="4332532"/>
          </a:xfrm>
        </p:spPr>
        <p:txBody>
          <a:bodyPr/>
          <a:lstStyle/>
          <a:p>
            <a:pPr marL="0" indent="0">
              <a:buNone/>
            </a:pPr>
            <a:r>
              <a:rPr lang="en-US" dirty="0" smtClean="0"/>
              <a:t>that students are prepared to engage in cooperative learning. Preparation takes place in </a:t>
            </a:r>
            <a:r>
              <a:rPr lang="en-US" b="1" dirty="0" smtClean="0"/>
              <a:t>homogeneous groups </a:t>
            </a:r>
            <a:r>
              <a:rPr lang="en-US" dirty="0" smtClean="0"/>
              <a:t>(HLL only and L2L only) prior to the team activity.</a:t>
            </a:r>
            <a:endParaRPr lang="en-US" dirty="0"/>
          </a:p>
        </p:txBody>
      </p:sp>
    </p:spTree>
    <p:extLst>
      <p:ext uri="{BB962C8B-B14F-4D97-AF65-F5344CB8AC3E}">
        <p14:creationId xmlns:p14="http://schemas.microsoft.com/office/powerpoint/2010/main" val="589799243"/>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062"/>
            <a:ext cx="8229600" cy="1143000"/>
          </a:xfrm>
        </p:spPr>
        <p:txBody>
          <a:bodyPr/>
          <a:lstStyle/>
          <a:p>
            <a:r>
              <a:rPr lang="en-US" dirty="0" smtClean="0"/>
              <a:t>In sum…</a:t>
            </a:r>
            <a:endParaRPr lang="en-US" dirty="0"/>
          </a:p>
        </p:txBody>
      </p:sp>
      <p:sp>
        <p:nvSpPr>
          <p:cNvPr id="3" name="Content Placeholder 2"/>
          <p:cNvSpPr>
            <a:spLocks noGrp="1"/>
          </p:cNvSpPr>
          <p:nvPr>
            <p:ph idx="1"/>
          </p:nvPr>
        </p:nvSpPr>
        <p:spPr>
          <a:xfrm>
            <a:off x="457200" y="1298062"/>
            <a:ext cx="8229600" cy="4828101"/>
          </a:xfrm>
        </p:spPr>
        <p:txBody>
          <a:bodyPr>
            <a:normAutofit/>
          </a:bodyPr>
          <a:lstStyle/>
          <a:p>
            <a:pPr marL="0" indent="0">
              <a:buNone/>
            </a:pPr>
            <a:r>
              <a:rPr lang="en-US" dirty="0" smtClean="0"/>
              <a:t>The sequence is:</a:t>
            </a:r>
          </a:p>
          <a:p>
            <a:pPr marL="0" indent="0">
              <a:buNone/>
            </a:pPr>
            <a:endParaRPr lang="en-US" sz="1200" dirty="0"/>
          </a:p>
          <a:p>
            <a:pPr marL="514350" indent="-514350">
              <a:buAutoNum type="arabicParenBoth"/>
            </a:pPr>
            <a:r>
              <a:rPr lang="en-US" dirty="0" smtClean="0"/>
              <a:t>Separate HLLs and L2Ls, as needed to give them whatever they needs to </a:t>
            </a:r>
            <a:r>
              <a:rPr lang="en-US" u="sng" dirty="0" smtClean="0"/>
              <a:t>benefit</a:t>
            </a:r>
            <a:r>
              <a:rPr lang="en-US" dirty="0" smtClean="0"/>
              <a:t> from and </a:t>
            </a:r>
            <a:r>
              <a:rPr lang="en-US" u="sng" dirty="0" smtClean="0"/>
              <a:t>contribute</a:t>
            </a:r>
            <a:r>
              <a:rPr lang="en-US" dirty="0" smtClean="0"/>
              <a:t> to the activities of the class.</a:t>
            </a:r>
          </a:p>
          <a:p>
            <a:pPr marL="514350" indent="-514350">
              <a:buAutoNum type="arabicParenBoth"/>
            </a:pPr>
            <a:endParaRPr lang="en-US" sz="1200" dirty="0" smtClean="0"/>
          </a:p>
          <a:p>
            <a:pPr marL="514350" indent="-514350">
              <a:buAutoNum type="arabicParenBoth"/>
            </a:pPr>
            <a:r>
              <a:rPr lang="en-US" dirty="0" smtClean="0"/>
              <a:t>Bring the two types of learners together for cooperative learning tasks, where both types of learners can contribute to and benefit from the task.</a:t>
            </a:r>
            <a:endParaRPr lang="en-US" dirty="0"/>
          </a:p>
        </p:txBody>
      </p:sp>
    </p:spTree>
    <p:extLst>
      <p:ext uri="{BB962C8B-B14F-4D97-AF65-F5344CB8AC3E}">
        <p14:creationId xmlns:p14="http://schemas.microsoft.com/office/powerpoint/2010/main" val="2030063578"/>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closing this discussion…</a:t>
            </a:r>
            <a:endParaRPr lang="en-US" dirty="0"/>
          </a:p>
        </p:txBody>
      </p:sp>
      <p:sp>
        <p:nvSpPr>
          <p:cNvPr id="3" name="Content Placeholder 2"/>
          <p:cNvSpPr>
            <a:spLocks noGrp="1"/>
          </p:cNvSpPr>
          <p:nvPr>
            <p:ph idx="1"/>
          </p:nvPr>
        </p:nvSpPr>
        <p:spPr>
          <a:xfrm>
            <a:off x="457200" y="1719776"/>
            <a:ext cx="8229600" cy="4525963"/>
          </a:xfrm>
        </p:spPr>
        <p:txBody>
          <a:bodyPr>
            <a:normAutofit/>
          </a:bodyPr>
          <a:lstStyle/>
          <a:p>
            <a:r>
              <a:rPr lang="en-US" dirty="0" smtClean="0"/>
              <a:t>Using HLLs as cultural experts;</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2844983"/>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Using HLLs as cultural experts</a:t>
            </a: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Positives</a:t>
            </a:r>
            <a:r>
              <a:rPr lang="en-US" dirty="0"/>
              <a:t>: </a:t>
            </a:r>
            <a:endParaRPr lang="en-US" dirty="0" smtClean="0"/>
          </a:p>
          <a:p>
            <a:pPr marL="0" indent="0">
              <a:buNone/>
            </a:pPr>
            <a:r>
              <a:rPr lang="en-US" dirty="0" smtClean="0"/>
              <a:t>Positions </a:t>
            </a:r>
            <a:r>
              <a:rPr lang="en-US" dirty="0"/>
              <a:t>HLLs as cultural experts, improves self esteem, highlights multiplicity of perspectives and experiences of </a:t>
            </a:r>
            <a:r>
              <a:rPr lang="en-US" dirty="0" smtClean="0"/>
              <a:t>HLLs.</a:t>
            </a:r>
            <a:endParaRPr lang="en-US" dirty="0"/>
          </a:p>
          <a:p>
            <a:pPr marL="0" indent="0">
              <a:buNone/>
            </a:pPr>
            <a:endParaRPr lang="en-US" dirty="0"/>
          </a:p>
        </p:txBody>
      </p:sp>
    </p:spTree>
    <p:extLst>
      <p:ext uri="{BB962C8B-B14F-4D97-AF65-F5344CB8AC3E}">
        <p14:creationId xmlns:p14="http://schemas.microsoft.com/office/powerpoint/2010/main" val="2367773076"/>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860"/>
            <a:ext cx="8229600" cy="1143000"/>
          </a:xfrm>
        </p:spPr>
        <p:txBody>
          <a:bodyPr/>
          <a:lstStyle/>
          <a:p>
            <a:r>
              <a:rPr lang="en-US" dirty="0" smtClean="0"/>
              <a:t>Negatives</a:t>
            </a:r>
            <a:endParaRPr lang="en-US" dirty="0"/>
          </a:p>
        </p:txBody>
      </p:sp>
      <p:sp>
        <p:nvSpPr>
          <p:cNvPr id="3" name="Content Placeholder 2"/>
          <p:cNvSpPr>
            <a:spLocks noGrp="1"/>
          </p:cNvSpPr>
          <p:nvPr>
            <p:ph idx="1"/>
          </p:nvPr>
        </p:nvSpPr>
        <p:spPr>
          <a:xfrm>
            <a:off x="457200" y="1104313"/>
            <a:ext cx="8229600" cy="5583089"/>
          </a:xfrm>
        </p:spPr>
        <p:txBody>
          <a:bodyPr>
            <a:normAutofit fontScale="92500" lnSpcReduction="10000"/>
          </a:bodyPr>
          <a:lstStyle/>
          <a:p>
            <a:pPr marL="514350" indent="-514350">
              <a:buAutoNum type="arabicParenBoth"/>
            </a:pPr>
            <a:r>
              <a:rPr lang="en-US" dirty="0" smtClean="0"/>
              <a:t>Singles </a:t>
            </a:r>
            <a:r>
              <a:rPr lang="en-US" dirty="0"/>
              <a:t>out </a:t>
            </a:r>
            <a:r>
              <a:rPr lang="en-US" dirty="0" smtClean="0"/>
              <a:t>HLLs: </a:t>
            </a:r>
          </a:p>
          <a:p>
            <a:pPr marL="0" indent="0">
              <a:buNone/>
            </a:pPr>
            <a:endParaRPr lang="en-US" sz="1300" dirty="0"/>
          </a:p>
          <a:p>
            <a:pPr marL="0" indent="0">
              <a:buNone/>
            </a:pPr>
            <a:r>
              <a:rPr lang="en-US" dirty="0" smtClean="0"/>
              <a:t>My teacher would always call on me: “How does YOUR family call this? Does YOUR grandma kill chickens, too? What do YOU do on </a:t>
            </a:r>
            <a:r>
              <a:rPr lang="en-US" dirty="0" err="1" smtClean="0"/>
              <a:t>día</a:t>
            </a:r>
            <a:r>
              <a:rPr lang="en-US" dirty="0" smtClean="0"/>
              <a:t> de </a:t>
            </a:r>
            <a:r>
              <a:rPr lang="en-US" dirty="0" err="1" smtClean="0"/>
              <a:t>muertos</a:t>
            </a:r>
            <a:r>
              <a:rPr lang="en-US" dirty="0" smtClean="0"/>
              <a:t> [day of the dead]?” I started to feel like a Hispanic poster child. I just wanted to be left alone. (</a:t>
            </a:r>
            <a:r>
              <a:rPr lang="en-US" dirty="0" err="1" smtClean="0"/>
              <a:t>Beaudrie</a:t>
            </a:r>
            <a:r>
              <a:rPr lang="en-US" dirty="0" smtClean="0"/>
              <a:t>, </a:t>
            </a:r>
            <a:r>
              <a:rPr lang="en-US" dirty="0" err="1" smtClean="0"/>
              <a:t>Ducar</a:t>
            </a:r>
            <a:r>
              <a:rPr lang="en-US" dirty="0" smtClean="0"/>
              <a:t>, </a:t>
            </a:r>
            <a:r>
              <a:rPr lang="en-US" dirty="0" err="1" smtClean="0"/>
              <a:t>Potowski</a:t>
            </a:r>
            <a:r>
              <a:rPr lang="en-US" dirty="0" smtClean="0"/>
              <a:t>, 2014) </a:t>
            </a:r>
          </a:p>
          <a:p>
            <a:pPr marL="0" indent="0">
              <a:buNone/>
            </a:pPr>
            <a:endParaRPr lang="en-US" sz="1300" dirty="0"/>
          </a:p>
          <a:p>
            <a:pPr marL="0" indent="0">
              <a:buNone/>
            </a:pPr>
            <a:r>
              <a:rPr lang="en-US" dirty="0" smtClean="0"/>
              <a:t>(2) Leaves </a:t>
            </a:r>
            <a:r>
              <a:rPr lang="en-US" dirty="0"/>
              <a:t>out </a:t>
            </a:r>
            <a:r>
              <a:rPr lang="en-US" dirty="0" smtClean="0"/>
              <a:t>L2Ls:</a:t>
            </a:r>
          </a:p>
          <a:p>
            <a:pPr marL="0" indent="0">
              <a:buNone/>
            </a:pPr>
            <a:endParaRPr lang="en-US" sz="1300" dirty="0" smtClean="0"/>
          </a:p>
          <a:p>
            <a:pPr marL="0" indent="0">
              <a:buNone/>
            </a:pPr>
            <a:r>
              <a:rPr lang="en-US" dirty="0" smtClean="0"/>
              <a:t>Recall that in cooperative </a:t>
            </a:r>
            <a:r>
              <a:rPr lang="en-US" dirty="0"/>
              <a:t>learning </a:t>
            </a:r>
            <a:r>
              <a:rPr lang="en-US" dirty="0" smtClean="0"/>
              <a:t>tasks b</a:t>
            </a:r>
            <a:r>
              <a:rPr lang="en-US" i="1" dirty="0" smtClean="0"/>
              <a:t>oth </a:t>
            </a:r>
            <a:r>
              <a:rPr lang="en-US" i="1" dirty="0"/>
              <a:t>types of learners </a:t>
            </a:r>
            <a:r>
              <a:rPr lang="en-US" i="1" dirty="0" smtClean="0"/>
              <a:t>should contribute </a:t>
            </a:r>
            <a:r>
              <a:rPr lang="en-US" i="1" dirty="0"/>
              <a:t>and benefit from the task.</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64396448"/>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26"/>
            <a:ext cx="8229600" cy="1143000"/>
          </a:xfrm>
        </p:spPr>
        <p:txBody>
          <a:bodyPr>
            <a:normAutofit fontScale="90000"/>
          </a:bodyPr>
          <a:lstStyle/>
          <a:p>
            <a:r>
              <a:rPr lang="en-US" dirty="0" smtClean="0"/>
              <a:t>A better approach: </a:t>
            </a:r>
            <a:br>
              <a:rPr lang="en-US" dirty="0" smtClean="0"/>
            </a:br>
            <a:r>
              <a:rPr lang="en-US" dirty="0" smtClean="0"/>
              <a:t>Compare and contrast</a:t>
            </a:r>
            <a:endParaRPr lang="en-US" dirty="0"/>
          </a:p>
        </p:txBody>
      </p:sp>
      <p:sp>
        <p:nvSpPr>
          <p:cNvPr id="3" name="Content Placeholder 2"/>
          <p:cNvSpPr>
            <a:spLocks noGrp="1"/>
          </p:cNvSpPr>
          <p:nvPr>
            <p:ph idx="1"/>
          </p:nvPr>
        </p:nvSpPr>
        <p:spPr>
          <a:xfrm>
            <a:off x="457200" y="1248826"/>
            <a:ext cx="8229600" cy="5384091"/>
          </a:xfrm>
        </p:spPr>
        <p:txBody>
          <a:bodyPr/>
          <a:lstStyle/>
          <a:p>
            <a:r>
              <a:rPr lang="en-US" dirty="0" smtClean="0"/>
              <a:t>A </a:t>
            </a:r>
            <a:r>
              <a:rPr lang="en-US" dirty="0" smtClean="0"/>
              <a:t>compare-and-contrast approach between the target culture and the US culture gives BOTH types of learners the opportunity to give input to the discussion. </a:t>
            </a:r>
            <a:endParaRPr lang="en-US" dirty="0" smtClean="0"/>
          </a:p>
          <a:p>
            <a:r>
              <a:rPr lang="en-US" dirty="0" smtClean="0"/>
              <a:t>A </a:t>
            </a:r>
            <a:r>
              <a:rPr lang="en-US" dirty="0" smtClean="0"/>
              <a:t>particular kind of compare and contrast – namely one involving stereotypes – can be very enlightening. </a:t>
            </a:r>
            <a:endParaRPr lang="en-US" dirty="0" smtClean="0"/>
          </a:p>
          <a:p>
            <a:r>
              <a:rPr lang="en-US" dirty="0"/>
              <a:t>This creates a template for the design of cultural activities. </a:t>
            </a:r>
          </a:p>
          <a:p>
            <a:pPr marL="0" indent="0">
              <a:buNone/>
            </a:pPr>
            <a:endParaRPr lang="en-US" dirty="0"/>
          </a:p>
        </p:txBody>
      </p:sp>
    </p:spTree>
    <p:extLst>
      <p:ext uri="{BB962C8B-B14F-4D97-AF65-F5344CB8AC3E}">
        <p14:creationId xmlns:p14="http://schemas.microsoft.com/office/powerpoint/2010/main" val="984100607"/>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388"/>
            <a:ext cx="8229600" cy="1143000"/>
          </a:xfrm>
        </p:spPr>
        <p:txBody>
          <a:bodyPr>
            <a:normAutofit/>
          </a:bodyPr>
          <a:lstStyle/>
          <a:p>
            <a:r>
              <a:rPr lang="en-US" dirty="0" smtClean="0"/>
              <a:t>Recapping</a:t>
            </a:r>
            <a:endParaRPr lang="en-US" dirty="0"/>
          </a:p>
        </p:txBody>
      </p:sp>
      <p:sp>
        <p:nvSpPr>
          <p:cNvPr id="7" name="Text Placeholder 6"/>
          <p:cNvSpPr>
            <a:spLocks noGrp="1"/>
          </p:cNvSpPr>
          <p:nvPr>
            <p:ph type="body" idx="1"/>
          </p:nvPr>
        </p:nvSpPr>
        <p:spPr/>
        <p:txBody>
          <a:bodyPr>
            <a:normAutofit fontScale="32500" lnSpcReduction="20000"/>
          </a:bodyPr>
          <a:lstStyle/>
          <a:p>
            <a:endParaRPr lang="en-US" dirty="0"/>
          </a:p>
          <a:p>
            <a:r>
              <a:rPr lang="en-US" sz="8600" dirty="0" smtClean="0"/>
              <a:t>Areas to attend </a:t>
            </a:r>
            <a:r>
              <a:rPr lang="en-US" sz="8600" dirty="0"/>
              <a:t>to:</a:t>
            </a:r>
          </a:p>
          <a:p>
            <a:endParaRPr lang="en-US" dirty="0"/>
          </a:p>
        </p:txBody>
      </p:sp>
      <p:sp>
        <p:nvSpPr>
          <p:cNvPr id="5" name="Content Placeholder 4"/>
          <p:cNvSpPr>
            <a:spLocks noGrp="1"/>
          </p:cNvSpPr>
          <p:nvPr>
            <p:ph sz="half" idx="2"/>
          </p:nvPr>
        </p:nvSpPr>
        <p:spPr>
          <a:xfrm>
            <a:off x="457200" y="2174875"/>
            <a:ext cx="3869140" cy="3951288"/>
          </a:xfrm>
        </p:spPr>
        <p:txBody>
          <a:bodyPr>
            <a:normAutofit fontScale="92500"/>
          </a:bodyPr>
          <a:lstStyle/>
          <a:p>
            <a:pPr>
              <a:buFont typeface="Wingdings" panose="05000000000000000000" pitchFamily="2" charset="2"/>
              <a:buChar char="ü"/>
            </a:pPr>
            <a:r>
              <a:rPr lang="en-US" sz="2800" u="sng" dirty="0" smtClean="0"/>
              <a:t>Language</a:t>
            </a:r>
            <a:r>
              <a:rPr lang="en-US" sz="2800" dirty="0" smtClean="0"/>
              <a:t> </a:t>
            </a:r>
            <a:r>
              <a:rPr lang="en-US" sz="2800" dirty="0"/>
              <a:t>– What students can do in the target </a:t>
            </a:r>
            <a:r>
              <a:rPr lang="en-US" sz="2800" dirty="0" smtClean="0"/>
              <a:t>language</a:t>
            </a:r>
          </a:p>
          <a:p>
            <a:pPr marL="457200" indent="-457200">
              <a:buFont typeface="Wingdings" charset="2"/>
              <a:buChar char="Ø"/>
            </a:pPr>
            <a:endParaRPr lang="en-US" sz="900" dirty="0"/>
          </a:p>
          <a:p>
            <a:pPr>
              <a:buFont typeface="Wingdings" panose="05000000000000000000" pitchFamily="2" charset="2"/>
              <a:buChar char="ü"/>
            </a:pPr>
            <a:r>
              <a:rPr lang="en-US" sz="2800" u="sng" dirty="0"/>
              <a:t>Learning</a:t>
            </a:r>
            <a:r>
              <a:rPr lang="en-US" sz="2800" dirty="0"/>
              <a:t> – Students’ reactivity to </a:t>
            </a:r>
            <a:r>
              <a:rPr lang="en-US" sz="2800" dirty="0" smtClean="0"/>
              <a:t>instruction</a:t>
            </a:r>
          </a:p>
          <a:p>
            <a:pPr marL="457200" indent="-457200">
              <a:buFont typeface="Wingdings" charset="2"/>
              <a:buChar char="Ø"/>
            </a:pPr>
            <a:endParaRPr lang="en-US" sz="900" dirty="0"/>
          </a:p>
          <a:p>
            <a:pPr>
              <a:buFont typeface="Wingdings" panose="05000000000000000000" pitchFamily="2" charset="2"/>
              <a:buChar char="ü"/>
            </a:pPr>
            <a:r>
              <a:rPr lang="en-US" sz="2800" u="sng" dirty="0">
                <a:solidFill>
                  <a:srgbClr val="FF0000"/>
                </a:solidFill>
              </a:rPr>
              <a:t>Group membership </a:t>
            </a:r>
            <a:r>
              <a:rPr lang="en-US" sz="2800" dirty="0"/>
              <a:t>– Affect, aspirations, and </a:t>
            </a:r>
            <a:r>
              <a:rPr lang="en-US" sz="2800" dirty="0" smtClean="0"/>
              <a:t>culture</a:t>
            </a:r>
            <a:endParaRPr lang="en-US" sz="2800" dirty="0"/>
          </a:p>
        </p:txBody>
      </p:sp>
      <p:sp>
        <p:nvSpPr>
          <p:cNvPr id="8" name="Text Placeholder 7"/>
          <p:cNvSpPr>
            <a:spLocks noGrp="1"/>
          </p:cNvSpPr>
          <p:nvPr>
            <p:ph type="body" sz="quarter" idx="3"/>
          </p:nvPr>
        </p:nvSpPr>
        <p:spPr>
          <a:xfrm>
            <a:off x="4645025" y="1417638"/>
            <a:ext cx="4041775" cy="639762"/>
          </a:xfrm>
        </p:spPr>
        <p:txBody>
          <a:bodyPr>
            <a:normAutofit/>
          </a:bodyPr>
          <a:lstStyle/>
          <a:p>
            <a:r>
              <a:rPr lang="en-US" sz="2800" dirty="0" smtClean="0"/>
              <a:t>Strategies and tools:</a:t>
            </a:r>
            <a:endParaRPr lang="en-US" sz="2800" dirty="0"/>
          </a:p>
        </p:txBody>
      </p:sp>
      <p:sp>
        <p:nvSpPr>
          <p:cNvPr id="6" name="Content Placeholder 5"/>
          <p:cNvSpPr>
            <a:spLocks noGrp="1"/>
          </p:cNvSpPr>
          <p:nvPr>
            <p:ph sz="quarter" idx="4"/>
          </p:nvPr>
        </p:nvSpPr>
        <p:spPr>
          <a:xfrm>
            <a:off x="4497388" y="2174873"/>
            <a:ext cx="4360460" cy="4526177"/>
          </a:xfrm>
        </p:spPr>
        <p:txBody>
          <a:bodyPr>
            <a:normAutofit/>
          </a:bodyPr>
          <a:lstStyle/>
          <a:p>
            <a:pPr>
              <a:buFont typeface="Wingdings" panose="05000000000000000000" pitchFamily="2" charset="2"/>
              <a:buChar char="ü"/>
            </a:pPr>
            <a:r>
              <a:rPr lang="en-US" sz="2600" u="sng" dirty="0" smtClean="0"/>
              <a:t>Flexible </a:t>
            </a:r>
            <a:r>
              <a:rPr lang="en-US" sz="2600" u="sng" dirty="0"/>
              <a:t>grouping</a:t>
            </a:r>
          </a:p>
          <a:p>
            <a:pPr lvl="1" indent="-342900"/>
            <a:r>
              <a:rPr lang="en-US" dirty="0"/>
              <a:t>Heterogeneous/mixed groups </a:t>
            </a:r>
            <a:r>
              <a:rPr lang="en-US" dirty="0" smtClean="0"/>
              <a:t> (groups </a:t>
            </a:r>
            <a:r>
              <a:rPr lang="en-US" dirty="0"/>
              <a:t>with HLLs and </a:t>
            </a:r>
            <a:r>
              <a:rPr lang="en-US" dirty="0" smtClean="0"/>
              <a:t>L2Ls)</a:t>
            </a:r>
            <a:endParaRPr lang="en-US" dirty="0"/>
          </a:p>
          <a:p>
            <a:pPr lvl="1" indent="-342900"/>
            <a:r>
              <a:rPr lang="en-US" dirty="0"/>
              <a:t>Homogeneous groups </a:t>
            </a:r>
            <a:endParaRPr lang="en-US" dirty="0" smtClean="0"/>
          </a:p>
          <a:p>
            <a:pPr marL="400050" lvl="1" indent="0">
              <a:buNone/>
            </a:pPr>
            <a:r>
              <a:rPr lang="en-US" dirty="0"/>
              <a:t>	 </a:t>
            </a:r>
            <a:r>
              <a:rPr lang="en-US" dirty="0" smtClean="0"/>
              <a:t>    (HLL</a:t>
            </a:r>
            <a:r>
              <a:rPr lang="en-US" dirty="0"/>
              <a:t>-only or L2L-only </a:t>
            </a:r>
            <a:r>
              <a:rPr lang="en-US" dirty="0" smtClean="0"/>
              <a:t>groups)</a:t>
            </a:r>
            <a:endParaRPr lang="en-US" dirty="0"/>
          </a:p>
          <a:p>
            <a:pPr lvl="1" indent="-342900"/>
            <a:r>
              <a:rPr lang="en-US" dirty="0"/>
              <a:t>Whole class</a:t>
            </a:r>
          </a:p>
          <a:p>
            <a:pPr>
              <a:buFont typeface="Wingdings" panose="05000000000000000000" pitchFamily="2" charset="2"/>
              <a:buChar char="ü"/>
            </a:pPr>
            <a:r>
              <a:rPr lang="en-US" sz="2600" u="sng" dirty="0"/>
              <a:t>Mini-lessons </a:t>
            </a:r>
          </a:p>
          <a:p>
            <a:pPr>
              <a:buFont typeface="Wingdings" charset="2"/>
              <a:buChar char="Ø"/>
            </a:pPr>
            <a:r>
              <a:rPr lang="en-US" sz="2600" u="sng" dirty="0"/>
              <a:t>Agendas</a:t>
            </a:r>
            <a:r>
              <a:rPr lang="en-US" sz="2600" dirty="0"/>
              <a:t> </a:t>
            </a:r>
          </a:p>
          <a:p>
            <a:pPr>
              <a:buFont typeface="Wingdings" charset="2"/>
              <a:buChar char="Ø"/>
            </a:pPr>
            <a:r>
              <a:rPr lang="en-US" sz="2600" u="sng" dirty="0"/>
              <a:t>Anchoring activities </a:t>
            </a:r>
          </a:p>
          <a:p>
            <a:pPr>
              <a:buFont typeface="Wingdings" charset="2"/>
              <a:buChar char="Ø"/>
            </a:pPr>
            <a:r>
              <a:rPr lang="en-US" sz="2600" u="sng" dirty="0" smtClean="0"/>
              <a:t>Centers</a:t>
            </a:r>
            <a:endParaRPr lang="en-US" sz="2600" u="sng" dirty="0"/>
          </a:p>
        </p:txBody>
      </p:sp>
    </p:spTree>
    <p:extLst>
      <p:ext uri="{BB962C8B-B14F-4D97-AF65-F5344CB8AC3E}">
        <p14:creationId xmlns:p14="http://schemas.microsoft.com/office/powerpoint/2010/main" val="574450964"/>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Up next: Tools for managing flexible grouping</a:t>
            </a:r>
            <a:endParaRPr lang="en-US" dirty="0"/>
          </a:p>
        </p:txBody>
      </p:sp>
    </p:spTree>
    <p:extLst>
      <p:ext uri="{BB962C8B-B14F-4D97-AF65-F5344CB8AC3E}">
        <p14:creationId xmlns:p14="http://schemas.microsoft.com/office/powerpoint/2010/main" val="3019756692"/>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388"/>
            <a:ext cx="8229600" cy="1143000"/>
          </a:xfrm>
        </p:spPr>
        <p:txBody>
          <a:bodyPr>
            <a:normAutofit/>
          </a:bodyPr>
          <a:lstStyle/>
          <a:p>
            <a:r>
              <a:rPr lang="en-US" dirty="0"/>
              <a:t>Making mixed classes work</a:t>
            </a:r>
          </a:p>
        </p:txBody>
      </p:sp>
      <p:sp>
        <p:nvSpPr>
          <p:cNvPr id="7" name="Text Placeholder 6"/>
          <p:cNvSpPr>
            <a:spLocks noGrp="1"/>
          </p:cNvSpPr>
          <p:nvPr>
            <p:ph type="body" idx="1"/>
          </p:nvPr>
        </p:nvSpPr>
        <p:spPr/>
        <p:txBody>
          <a:bodyPr>
            <a:normAutofit fontScale="32500" lnSpcReduction="20000"/>
          </a:bodyPr>
          <a:lstStyle/>
          <a:p>
            <a:endParaRPr lang="en-US" dirty="0"/>
          </a:p>
          <a:p>
            <a:r>
              <a:rPr lang="en-US" sz="8600" dirty="0" smtClean="0"/>
              <a:t>Areas to attend </a:t>
            </a:r>
            <a:r>
              <a:rPr lang="en-US" sz="8600" dirty="0"/>
              <a:t>to:</a:t>
            </a:r>
          </a:p>
          <a:p>
            <a:endParaRPr lang="en-US" dirty="0"/>
          </a:p>
        </p:txBody>
      </p:sp>
      <p:sp>
        <p:nvSpPr>
          <p:cNvPr id="5" name="Content Placeholder 4"/>
          <p:cNvSpPr>
            <a:spLocks noGrp="1"/>
          </p:cNvSpPr>
          <p:nvPr>
            <p:ph sz="half" idx="2"/>
          </p:nvPr>
        </p:nvSpPr>
        <p:spPr>
          <a:xfrm>
            <a:off x="457200" y="2174875"/>
            <a:ext cx="3869140" cy="3951288"/>
          </a:xfrm>
        </p:spPr>
        <p:txBody>
          <a:bodyPr>
            <a:normAutofit fontScale="92500"/>
          </a:bodyPr>
          <a:lstStyle/>
          <a:p>
            <a:pPr>
              <a:buFont typeface="Wingdings" panose="05000000000000000000" pitchFamily="2" charset="2"/>
              <a:buChar char="ü"/>
            </a:pPr>
            <a:r>
              <a:rPr lang="en-US" sz="2800" u="sng" dirty="0" smtClean="0"/>
              <a:t>Language</a:t>
            </a:r>
            <a:r>
              <a:rPr lang="en-US" sz="2800" dirty="0" smtClean="0"/>
              <a:t> </a:t>
            </a:r>
            <a:r>
              <a:rPr lang="en-US" sz="2800" dirty="0"/>
              <a:t>– What students can do in the target </a:t>
            </a:r>
            <a:r>
              <a:rPr lang="en-US" sz="2800" dirty="0" smtClean="0"/>
              <a:t>language</a:t>
            </a:r>
          </a:p>
          <a:p>
            <a:pPr marL="457200" indent="-457200">
              <a:buFont typeface="Wingdings" charset="2"/>
              <a:buChar char="Ø"/>
            </a:pPr>
            <a:endParaRPr lang="en-US" sz="900" dirty="0"/>
          </a:p>
          <a:p>
            <a:pPr>
              <a:buFont typeface="Wingdings" panose="05000000000000000000" pitchFamily="2" charset="2"/>
              <a:buChar char="ü"/>
            </a:pPr>
            <a:r>
              <a:rPr lang="en-US" sz="2800" u="sng" dirty="0"/>
              <a:t>Learning</a:t>
            </a:r>
            <a:r>
              <a:rPr lang="en-US" sz="2800" dirty="0"/>
              <a:t> – Students’ reactivity to </a:t>
            </a:r>
            <a:r>
              <a:rPr lang="en-US" sz="2800" dirty="0" smtClean="0"/>
              <a:t>instruction</a:t>
            </a:r>
          </a:p>
          <a:p>
            <a:pPr marL="457200" indent="-457200">
              <a:buFont typeface="Wingdings" charset="2"/>
              <a:buChar char="Ø"/>
            </a:pPr>
            <a:endParaRPr lang="en-US" sz="900" dirty="0"/>
          </a:p>
          <a:p>
            <a:pPr>
              <a:buFont typeface="Wingdings" panose="05000000000000000000" pitchFamily="2" charset="2"/>
              <a:buChar char="ü"/>
            </a:pPr>
            <a:r>
              <a:rPr lang="en-US" sz="2800" u="sng" dirty="0"/>
              <a:t>Group membership </a:t>
            </a:r>
            <a:r>
              <a:rPr lang="en-US" sz="2800" dirty="0"/>
              <a:t>– Affect, aspirations, and </a:t>
            </a:r>
            <a:r>
              <a:rPr lang="en-US" sz="2800" dirty="0" smtClean="0"/>
              <a:t>culture</a:t>
            </a:r>
            <a:endParaRPr lang="en-US" sz="2800" dirty="0"/>
          </a:p>
        </p:txBody>
      </p:sp>
      <p:sp>
        <p:nvSpPr>
          <p:cNvPr id="8" name="Text Placeholder 7"/>
          <p:cNvSpPr>
            <a:spLocks noGrp="1"/>
          </p:cNvSpPr>
          <p:nvPr>
            <p:ph type="body" sz="quarter" idx="3"/>
          </p:nvPr>
        </p:nvSpPr>
        <p:spPr>
          <a:xfrm>
            <a:off x="4645025" y="1417638"/>
            <a:ext cx="4041775" cy="639762"/>
          </a:xfrm>
        </p:spPr>
        <p:txBody>
          <a:bodyPr>
            <a:normAutofit/>
          </a:bodyPr>
          <a:lstStyle/>
          <a:p>
            <a:r>
              <a:rPr lang="en-US" sz="2800" dirty="0" smtClean="0"/>
              <a:t>Strategies and tools:</a:t>
            </a:r>
            <a:endParaRPr lang="en-US" sz="2800" dirty="0"/>
          </a:p>
        </p:txBody>
      </p:sp>
      <p:sp>
        <p:nvSpPr>
          <p:cNvPr id="6" name="Content Placeholder 5"/>
          <p:cNvSpPr>
            <a:spLocks noGrp="1"/>
          </p:cNvSpPr>
          <p:nvPr>
            <p:ph sz="quarter" idx="4"/>
          </p:nvPr>
        </p:nvSpPr>
        <p:spPr>
          <a:xfrm>
            <a:off x="4497388" y="2174873"/>
            <a:ext cx="4360460" cy="4526177"/>
          </a:xfrm>
        </p:spPr>
        <p:txBody>
          <a:bodyPr>
            <a:normAutofit/>
          </a:bodyPr>
          <a:lstStyle/>
          <a:p>
            <a:pPr>
              <a:buFont typeface="Wingdings" panose="05000000000000000000" pitchFamily="2" charset="2"/>
              <a:buChar char="ü"/>
            </a:pPr>
            <a:r>
              <a:rPr lang="en-US" sz="2600" u="sng" dirty="0" smtClean="0"/>
              <a:t>Flexible </a:t>
            </a:r>
            <a:r>
              <a:rPr lang="en-US" sz="2600" u="sng" dirty="0"/>
              <a:t>grouping</a:t>
            </a:r>
          </a:p>
          <a:p>
            <a:pPr lvl="1" indent="-342900"/>
            <a:r>
              <a:rPr lang="en-US" dirty="0"/>
              <a:t>Heterogeneous/mixed groups </a:t>
            </a:r>
            <a:r>
              <a:rPr lang="en-US" dirty="0" smtClean="0"/>
              <a:t> (groups </a:t>
            </a:r>
            <a:r>
              <a:rPr lang="en-US" dirty="0"/>
              <a:t>with HLLs and </a:t>
            </a:r>
            <a:r>
              <a:rPr lang="en-US" dirty="0" smtClean="0"/>
              <a:t>L2Ls)</a:t>
            </a:r>
            <a:endParaRPr lang="en-US" dirty="0"/>
          </a:p>
          <a:p>
            <a:pPr lvl="1" indent="-342900"/>
            <a:r>
              <a:rPr lang="en-US" dirty="0"/>
              <a:t>Homogeneous groups </a:t>
            </a:r>
            <a:endParaRPr lang="en-US" dirty="0" smtClean="0"/>
          </a:p>
          <a:p>
            <a:pPr marL="400050" lvl="1" indent="0">
              <a:buNone/>
            </a:pPr>
            <a:r>
              <a:rPr lang="en-US" dirty="0"/>
              <a:t>	 </a:t>
            </a:r>
            <a:r>
              <a:rPr lang="en-US" dirty="0" smtClean="0"/>
              <a:t>    (HLL</a:t>
            </a:r>
            <a:r>
              <a:rPr lang="en-US" dirty="0"/>
              <a:t>-only or L2L-only </a:t>
            </a:r>
            <a:r>
              <a:rPr lang="en-US" dirty="0" smtClean="0"/>
              <a:t>groups)</a:t>
            </a:r>
            <a:endParaRPr lang="en-US" dirty="0"/>
          </a:p>
          <a:p>
            <a:pPr lvl="1" indent="-342900"/>
            <a:r>
              <a:rPr lang="en-US" dirty="0"/>
              <a:t>Whole class</a:t>
            </a:r>
          </a:p>
          <a:p>
            <a:pPr>
              <a:buFont typeface="Wingdings" panose="05000000000000000000" pitchFamily="2" charset="2"/>
              <a:buChar char="ü"/>
            </a:pPr>
            <a:r>
              <a:rPr lang="en-US" sz="2600" u="sng" dirty="0"/>
              <a:t>Mini-lessons </a:t>
            </a:r>
          </a:p>
          <a:p>
            <a:pPr>
              <a:buFont typeface="Wingdings" charset="2"/>
              <a:buChar char="Ø"/>
            </a:pPr>
            <a:r>
              <a:rPr lang="en-US" sz="2600" u="sng" dirty="0">
                <a:solidFill>
                  <a:srgbClr val="FF0000"/>
                </a:solidFill>
              </a:rPr>
              <a:t>Agendas</a:t>
            </a:r>
            <a:r>
              <a:rPr lang="en-US" sz="2600" dirty="0">
                <a:solidFill>
                  <a:srgbClr val="FF0000"/>
                </a:solidFill>
              </a:rPr>
              <a:t> </a:t>
            </a:r>
          </a:p>
          <a:p>
            <a:pPr>
              <a:buFont typeface="Wingdings" charset="2"/>
              <a:buChar char="Ø"/>
            </a:pPr>
            <a:r>
              <a:rPr lang="en-US" sz="2600" u="sng" dirty="0">
                <a:solidFill>
                  <a:srgbClr val="FF0000"/>
                </a:solidFill>
              </a:rPr>
              <a:t>Anchoring activities </a:t>
            </a:r>
          </a:p>
          <a:p>
            <a:pPr>
              <a:buFont typeface="Wingdings" charset="2"/>
              <a:buChar char="Ø"/>
            </a:pPr>
            <a:r>
              <a:rPr lang="en-US" sz="2600" u="sng" dirty="0" smtClean="0">
                <a:solidFill>
                  <a:srgbClr val="FF0000"/>
                </a:solidFill>
              </a:rPr>
              <a:t>Centers</a:t>
            </a:r>
            <a:endParaRPr lang="en-US" sz="2600" u="sng" dirty="0">
              <a:solidFill>
                <a:srgbClr val="FF0000"/>
              </a:solidFill>
            </a:endParaRPr>
          </a:p>
        </p:txBody>
      </p:sp>
    </p:spTree>
    <p:extLst>
      <p:ext uri="{BB962C8B-B14F-4D97-AF65-F5344CB8AC3E}">
        <p14:creationId xmlns:p14="http://schemas.microsoft.com/office/powerpoint/2010/main" val="39973877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800" dirty="0">
                <a:solidFill>
                  <a:srgbClr val="000000"/>
                </a:solidFill>
              </a:rPr>
              <a:t>B</a:t>
            </a:r>
            <a:r>
              <a:rPr lang="en-US" sz="3800" dirty="0" smtClean="0">
                <a:solidFill>
                  <a:srgbClr val="000000"/>
                </a:solidFill>
              </a:rPr>
              <a:t>enefits go mostly to one type of learner</a:t>
            </a:r>
            <a:endParaRPr lang="en-US" sz="3800" dirty="0">
              <a:solidFill>
                <a:srgbClr val="000000"/>
              </a:solidFill>
            </a:endParaRPr>
          </a:p>
        </p:txBody>
      </p:sp>
      <p:pic>
        <p:nvPicPr>
          <p:cNvPr id="15" name="Content Placeholder 14" descr="j0202109.jpg"/>
          <p:cNvPicPr>
            <a:picLocks noGrp="1" noChangeAspect="1"/>
          </p:cNvPicPr>
          <p:nvPr>
            <p:ph sz="half" idx="1"/>
          </p:nvPr>
        </p:nvPicPr>
        <p:blipFill>
          <a:blip r:embed="rId2">
            <a:extLst>
              <a:ext uri="{28A0092B-C50C-407E-A947-70E740481C1C}">
                <a14:useLocalDpi xmlns:a14="http://schemas.microsoft.com/office/drawing/2010/main" val="0"/>
              </a:ext>
            </a:extLst>
          </a:blip>
          <a:srcRect l="20479" r="20479"/>
          <a:stretch>
            <a:fillRect/>
          </a:stretch>
        </p:blipFill>
        <p:spPr/>
      </p:pic>
      <p:sp>
        <p:nvSpPr>
          <p:cNvPr id="3" name="Text Placeholder 2"/>
          <p:cNvSpPr>
            <a:spLocks noGrp="1"/>
          </p:cNvSpPr>
          <p:nvPr>
            <p:ph sz="half" idx="2"/>
          </p:nvPr>
        </p:nvSpPr>
        <p:spPr>
          <a:xfrm>
            <a:off x="4852917" y="1600200"/>
            <a:ext cx="4038600" cy="4525963"/>
          </a:xfrm>
        </p:spPr>
        <p:txBody>
          <a:bodyPr>
            <a:normAutofit fontScale="92500" lnSpcReduction="20000"/>
          </a:bodyPr>
          <a:lstStyle/>
          <a:p>
            <a:pPr marL="0" indent="0">
              <a:buNone/>
            </a:pPr>
            <a:endParaRPr lang="en-US" dirty="0" smtClean="0"/>
          </a:p>
          <a:p>
            <a:pPr marL="0" indent="0">
              <a:buNone/>
            </a:pPr>
            <a:r>
              <a:rPr lang="en-US" dirty="0" smtClean="0"/>
              <a:t>Also in </a:t>
            </a:r>
            <a:r>
              <a:rPr lang="en-US" dirty="0" err="1" smtClean="0"/>
              <a:t>Henshaw</a:t>
            </a:r>
            <a:r>
              <a:rPr lang="en-US" dirty="0" smtClean="0"/>
              <a:t> (2015)</a:t>
            </a:r>
            <a:r>
              <a:rPr lang="en-US" dirty="0"/>
              <a:t>,</a:t>
            </a:r>
            <a:r>
              <a:rPr lang="en-US" dirty="0" smtClean="0"/>
              <a:t> the linguistic benefits were greater for L2Ls than for HLLs (see also </a:t>
            </a:r>
            <a:r>
              <a:rPr lang="en-US" dirty="0"/>
              <a:t>Blake &amp; </a:t>
            </a:r>
            <a:r>
              <a:rPr lang="en-US" dirty="0" err="1"/>
              <a:t>Zyzik</a:t>
            </a:r>
            <a:r>
              <a:rPr lang="en-US" dirty="0"/>
              <a:t> (2003</a:t>
            </a:r>
            <a:r>
              <a:rPr lang="en-US" dirty="0" smtClean="0"/>
              <a:t>) and Bowles</a:t>
            </a:r>
            <a:r>
              <a:rPr lang="en-US" dirty="0"/>
              <a:t>, Adams </a:t>
            </a:r>
            <a:r>
              <a:rPr lang="en-US" dirty="0" smtClean="0"/>
              <a:t>&amp; </a:t>
            </a:r>
            <a:r>
              <a:rPr lang="en-US" dirty="0" err="1" smtClean="0"/>
              <a:t>Toth</a:t>
            </a:r>
            <a:r>
              <a:rPr lang="en-US" dirty="0" smtClean="0"/>
              <a:t> </a:t>
            </a:r>
            <a:r>
              <a:rPr lang="en-US" dirty="0"/>
              <a:t>(2014</a:t>
            </a:r>
            <a:r>
              <a:rPr lang="en-US" dirty="0" smtClean="0"/>
              <a:t>). </a:t>
            </a:r>
            <a:endParaRPr lang="en-US" dirty="0"/>
          </a:p>
          <a:p>
            <a:pPr marL="0" indent="0">
              <a:buNone/>
            </a:pPr>
            <a:endParaRPr lang="en-US" dirty="0" smtClean="0"/>
          </a:p>
          <a:p>
            <a:pPr marL="0" indent="0">
              <a:buNone/>
            </a:pPr>
            <a:r>
              <a:rPr lang="en-US" dirty="0" smtClean="0"/>
              <a:t>Note: Benefits don’t have to be equal all the time. But over the long haul, they should be balanced.</a:t>
            </a:r>
            <a:endParaRPr lang="en-US" dirty="0"/>
          </a:p>
        </p:txBody>
      </p:sp>
    </p:spTree>
    <p:extLst>
      <p:ext uri="{BB962C8B-B14F-4D97-AF65-F5344CB8AC3E}">
        <p14:creationId xmlns:p14="http://schemas.microsoft.com/office/powerpoint/2010/main" val="963771034"/>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08"/>
            <a:ext cx="8229600" cy="1143000"/>
          </a:xfrm>
        </p:spPr>
        <p:txBody>
          <a:bodyPr>
            <a:normAutofit fontScale="90000"/>
          </a:bodyPr>
          <a:lstStyle/>
          <a:p>
            <a:r>
              <a:rPr lang="en-US" dirty="0" smtClean="0"/>
              <a:t/>
            </a:r>
            <a:br>
              <a:rPr lang="en-US" dirty="0" smtClean="0"/>
            </a:br>
            <a:r>
              <a:rPr lang="en-US" dirty="0" smtClean="0"/>
              <a:t>Classroom </a:t>
            </a:r>
            <a:r>
              <a:rPr lang="en-US" dirty="0"/>
              <a:t>management</a:t>
            </a:r>
            <a:br>
              <a:rPr lang="en-US" dirty="0"/>
            </a:br>
            <a:endParaRPr lang="en-US" dirty="0"/>
          </a:p>
        </p:txBody>
      </p:sp>
      <p:sp>
        <p:nvSpPr>
          <p:cNvPr id="3" name="Content Placeholder 2"/>
          <p:cNvSpPr>
            <a:spLocks noGrp="1"/>
          </p:cNvSpPr>
          <p:nvPr>
            <p:ph idx="1"/>
          </p:nvPr>
        </p:nvSpPr>
        <p:spPr>
          <a:xfrm>
            <a:off x="457200" y="1600200"/>
            <a:ext cx="8229600" cy="4759657"/>
          </a:xfrm>
        </p:spPr>
        <p:txBody>
          <a:bodyPr>
            <a:normAutofit/>
          </a:bodyPr>
          <a:lstStyle/>
          <a:p>
            <a:pPr marL="0" indent="0">
              <a:buNone/>
            </a:pPr>
            <a:r>
              <a:rPr lang="en-US" dirty="0" smtClean="0"/>
              <a:t>In curriculum and instruction are the heart and limbs of sound teaching, then classroom management is the central nervous system. Without the heart there is not life, but without the nervous system there is no function. </a:t>
            </a:r>
          </a:p>
          <a:p>
            <a:pPr marL="0" indent="0">
              <a:buNone/>
            </a:pPr>
            <a:endParaRPr lang="en-US" sz="2800" dirty="0" smtClean="0"/>
          </a:p>
          <a:p>
            <a:pPr marL="0" indent="0">
              <a:buNone/>
            </a:pPr>
            <a:r>
              <a:rPr lang="en-US" sz="2800" dirty="0" smtClean="0"/>
              <a:t>(Carol Ann Tomlinson, </a:t>
            </a:r>
            <a:r>
              <a:rPr lang="en-US" sz="2800" i="1" dirty="0" smtClean="0"/>
              <a:t>The Differentiated Classroom: Responding to the needs of all learners</a:t>
            </a:r>
            <a:r>
              <a:rPr lang="en-US" sz="2800" dirty="0" smtClean="0"/>
              <a:t>.) </a:t>
            </a:r>
            <a:endParaRPr lang="en-US" sz="2800" dirty="0"/>
          </a:p>
        </p:txBody>
      </p:sp>
    </p:spTree>
    <p:extLst>
      <p:ext uri="{BB962C8B-B14F-4D97-AF65-F5344CB8AC3E}">
        <p14:creationId xmlns:p14="http://schemas.microsoft.com/office/powerpoint/2010/main" val="2554581589"/>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Without the proper tools…</a:t>
            </a:r>
            <a:endParaRPr lang="en-US" dirty="0"/>
          </a:p>
        </p:txBody>
      </p:sp>
      <p:sp>
        <p:nvSpPr>
          <p:cNvPr id="11" name="Content Placeholder 10"/>
          <p:cNvSpPr>
            <a:spLocks noGrp="1"/>
          </p:cNvSpPr>
          <p:nvPr>
            <p:ph sz="half" idx="1"/>
          </p:nvPr>
        </p:nvSpPr>
        <p:spPr>
          <a:xfrm>
            <a:off x="457200" y="1600200"/>
            <a:ext cx="3910084" cy="4525963"/>
          </a:xfrm>
        </p:spPr>
        <p:txBody>
          <a:bodyPr>
            <a:normAutofit/>
          </a:bodyPr>
          <a:lstStyle/>
          <a:p>
            <a:pPr marL="0" indent="0">
              <a:buNone/>
            </a:pPr>
            <a:r>
              <a:rPr lang="en-US" sz="3600" dirty="0" smtClean="0"/>
              <a:t>What can happen while you’re giving a mini-lesson to a group of students…?</a:t>
            </a:r>
            <a:endParaRPr lang="en-US" sz="3600" dirty="0"/>
          </a:p>
        </p:txBody>
      </p:sp>
      <p:pic>
        <p:nvPicPr>
          <p:cNvPr id="3" name="Content Placeholder 2"/>
          <p:cNvPicPr>
            <a:picLocks noGrp="1" noChangeAspect="1"/>
          </p:cNvPicPr>
          <p:nvPr>
            <p:ph sz="half" idx="2"/>
          </p:nvPr>
        </p:nvPicPr>
        <p:blipFill>
          <a:blip r:embed="rId2"/>
          <a:srcRect l="20303" r="20303"/>
          <a:stretch>
            <a:fillRect/>
          </a:stretch>
        </p:blipFill>
        <p:spPr/>
      </p:pic>
    </p:spTree>
    <p:extLst>
      <p:ext uri="{BB962C8B-B14F-4D97-AF65-F5344CB8AC3E}">
        <p14:creationId xmlns:p14="http://schemas.microsoft.com/office/powerpoint/2010/main" val="3634866462"/>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65"/>
            <a:ext cx="8229600" cy="1143000"/>
          </a:xfrm>
        </p:spPr>
        <p:txBody>
          <a:bodyPr>
            <a:normAutofit fontScale="90000"/>
          </a:bodyPr>
          <a:lstStyle/>
          <a:p>
            <a:r>
              <a:rPr lang="en-US" dirty="0" smtClean="0"/>
              <a:t>Tools and strategies </a:t>
            </a:r>
            <a:br>
              <a:rPr lang="en-US" dirty="0" smtClean="0"/>
            </a:br>
            <a:r>
              <a:rPr lang="en-US" dirty="0" smtClean="0"/>
              <a:t>that support mini-lessons</a:t>
            </a:r>
            <a:endParaRPr lang="en-US" dirty="0"/>
          </a:p>
        </p:txBody>
      </p:sp>
      <p:sp>
        <p:nvSpPr>
          <p:cNvPr id="3" name="Content Placeholder 2"/>
          <p:cNvSpPr>
            <a:spLocks noGrp="1"/>
          </p:cNvSpPr>
          <p:nvPr>
            <p:ph idx="1"/>
          </p:nvPr>
        </p:nvSpPr>
        <p:spPr>
          <a:xfrm>
            <a:off x="457200" y="1487606"/>
            <a:ext cx="8229600" cy="5117910"/>
          </a:xfrm>
        </p:spPr>
        <p:txBody>
          <a:bodyPr>
            <a:normAutofit fontScale="92500" lnSpcReduction="10000"/>
          </a:bodyPr>
          <a:lstStyle/>
          <a:p>
            <a:r>
              <a:rPr lang="en-US" dirty="0" smtClean="0"/>
              <a:t>Tools:</a:t>
            </a:r>
          </a:p>
          <a:p>
            <a:pPr marL="0" indent="0">
              <a:buNone/>
            </a:pPr>
            <a:endParaRPr lang="en-US" sz="1400" dirty="0" smtClean="0"/>
          </a:p>
          <a:p>
            <a:pPr marL="400050" lvl="1" indent="0">
              <a:buNone/>
            </a:pPr>
            <a:r>
              <a:rPr lang="en-US" sz="3200" dirty="0" smtClean="0"/>
              <a:t>Agendas</a:t>
            </a:r>
          </a:p>
          <a:p>
            <a:pPr marL="400050" lvl="1" indent="0">
              <a:buNone/>
            </a:pPr>
            <a:r>
              <a:rPr lang="en-US" sz="3200" dirty="0" smtClean="0"/>
              <a:t>Anchoring activities</a:t>
            </a:r>
          </a:p>
          <a:p>
            <a:pPr marL="400050" lvl="1" indent="0">
              <a:buNone/>
            </a:pPr>
            <a:r>
              <a:rPr lang="en-US" sz="3200" dirty="0" smtClean="0"/>
              <a:t>Learning Centers</a:t>
            </a:r>
          </a:p>
          <a:p>
            <a:pPr marL="400050" lvl="1" indent="0">
              <a:buNone/>
            </a:pPr>
            <a:endParaRPr lang="en-US" dirty="0" smtClean="0"/>
          </a:p>
          <a:p>
            <a:r>
              <a:rPr lang="en-US" dirty="0" smtClean="0"/>
              <a:t>The strategy:</a:t>
            </a:r>
          </a:p>
          <a:p>
            <a:pPr marL="0" indent="0">
              <a:buNone/>
            </a:pPr>
            <a:endParaRPr lang="en-US" sz="1400" dirty="0" smtClean="0"/>
          </a:p>
          <a:p>
            <a:pPr marL="0" indent="0">
              <a:lnSpc>
                <a:spcPct val="120000"/>
              </a:lnSpc>
              <a:buNone/>
            </a:pPr>
            <a:r>
              <a:rPr lang="en-US" dirty="0" smtClean="0"/>
              <a:t>	Students who are not engaged in a mini-lesson 	work on their agenda </a:t>
            </a:r>
            <a:r>
              <a:rPr lang="en-US" dirty="0"/>
              <a:t>or </a:t>
            </a:r>
            <a:r>
              <a:rPr lang="en-US" dirty="0" smtClean="0"/>
              <a:t>anchoring activity or at 	a center.</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67082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Agendas</a:t>
            </a:r>
            <a:endParaRPr lang="en-US" dirty="0"/>
          </a:p>
        </p:txBody>
      </p:sp>
      <p:sp>
        <p:nvSpPr>
          <p:cNvPr id="3" name="Content Placeholder 2"/>
          <p:cNvSpPr>
            <a:spLocks noGrp="1"/>
          </p:cNvSpPr>
          <p:nvPr>
            <p:ph idx="1"/>
          </p:nvPr>
        </p:nvSpPr>
        <p:spPr>
          <a:xfrm>
            <a:off x="457200" y="1719618"/>
            <a:ext cx="8229600" cy="4406545"/>
          </a:xfrm>
        </p:spPr>
        <p:txBody>
          <a:bodyPr/>
          <a:lstStyle/>
          <a:p>
            <a:r>
              <a:rPr lang="en-US" b="1" dirty="0" smtClean="0">
                <a:solidFill>
                  <a:srgbClr val="FF0000"/>
                </a:solidFill>
              </a:rPr>
              <a:t>What it is: </a:t>
            </a:r>
            <a:endParaRPr lang="en-US" b="1" dirty="0">
              <a:solidFill>
                <a:srgbClr val="FF0000"/>
              </a:solidFill>
            </a:endParaRPr>
          </a:p>
          <a:p>
            <a:pPr marL="0" indent="0">
              <a:buNone/>
            </a:pPr>
            <a:r>
              <a:rPr lang="en-US" dirty="0" smtClean="0"/>
              <a:t>A to-do list</a:t>
            </a:r>
          </a:p>
          <a:p>
            <a:endParaRPr lang="en-US" sz="2000" dirty="0" smtClean="0"/>
          </a:p>
          <a:p>
            <a:r>
              <a:rPr lang="en-US" b="1" dirty="0" smtClean="0">
                <a:solidFill>
                  <a:srgbClr val="FF0000"/>
                </a:solidFill>
              </a:rPr>
              <a:t>What it does:</a:t>
            </a:r>
          </a:p>
          <a:p>
            <a:pPr marL="0" indent="0">
              <a:buNone/>
            </a:pPr>
            <a:r>
              <a:rPr lang="en-US" dirty="0" smtClean="0">
                <a:solidFill>
                  <a:schemeClr val="bg1">
                    <a:lumMod val="65000"/>
                  </a:schemeClr>
                </a:solidFill>
              </a:rPr>
              <a:t>Support mini-lessons/flexible grouping</a:t>
            </a:r>
          </a:p>
          <a:p>
            <a:pPr marL="0" indent="0">
              <a:buNone/>
            </a:pPr>
            <a:r>
              <a:rPr lang="en-US" dirty="0" smtClean="0">
                <a:solidFill>
                  <a:schemeClr val="bg1">
                    <a:lumMod val="65000"/>
                  </a:schemeClr>
                </a:solidFill>
              </a:rPr>
              <a:t>Make it possible to vary pacing</a:t>
            </a:r>
          </a:p>
          <a:p>
            <a:pPr marL="0" indent="0">
              <a:buNone/>
            </a:pPr>
            <a:r>
              <a:rPr lang="en-US" dirty="0">
                <a:solidFill>
                  <a:schemeClr val="bg1">
                    <a:lumMod val="65000"/>
                  </a:schemeClr>
                </a:solidFill>
              </a:rPr>
              <a:t>	</a:t>
            </a:r>
          </a:p>
        </p:txBody>
      </p:sp>
    </p:spTree>
    <p:extLst>
      <p:ext uri="{BB962C8B-B14F-4D97-AF65-F5344CB8AC3E}">
        <p14:creationId xmlns:p14="http://schemas.microsoft.com/office/powerpoint/2010/main" val="904669198"/>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fontScale="90000"/>
          </a:bodyPr>
          <a:lstStyle/>
          <a:p>
            <a:pPr eaLnBrk="1" hangingPunct="1"/>
            <a:r>
              <a:rPr lang="en-US" dirty="0">
                <a:latin typeface="Calibri" charset="0"/>
                <a:ea typeface="ＭＳ Ｐゴシック" charset="0"/>
                <a:cs typeface="ＭＳ Ｐゴシック" charset="0"/>
              </a:rPr>
              <a:t>Sample agenda from my class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(an HL class)</a:t>
            </a:r>
          </a:p>
        </p:txBody>
      </p:sp>
      <p:sp>
        <p:nvSpPr>
          <p:cNvPr id="45058" name="Content Placeholder 2"/>
          <p:cNvSpPr>
            <a:spLocks noGrp="1"/>
          </p:cNvSpPr>
          <p:nvPr>
            <p:ph idx="1"/>
          </p:nvPr>
        </p:nvSpPr>
        <p:spPr>
          <a:xfrm>
            <a:off x="457200" y="1746912"/>
            <a:ext cx="8229600" cy="4995082"/>
          </a:xfrm>
        </p:spPr>
        <p:txBody>
          <a:bodyPr>
            <a:normAutofit/>
          </a:bodyPr>
          <a:lstStyle/>
          <a:p>
            <a:pPr eaLnBrk="1" hangingPunct="1">
              <a:buFont typeface="Arial" charset="0"/>
              <a:buNone/>
            </a:pPr>
            <a:r>
              <a:rPr lang="en-US" sz="2800" dirty="0">
                <a:latin typeface="Calibri" charset="0"/>
                <a:ea typeface="ＭＳ Ｐゴシック" charset="0"/>
                <a:cs typeface="ＭＳ Ｐゴシック" charset="0"/>
              </a:rPr>
              <a:t>Date due: (usually in 1-2 weeks)</a:t>
            </a:r>
          </a:p>
          <a:p>
            <a:pPr eaLnBrk="1" hangingPunct="1">
              <a:buFont typeface="Arial" charset="0"/>
              <a:buNone/>
            </a:pPr>
            <a:r>
              <a:rPr lang="en-US" sz="2800" dirty="0">
                <a:latin typeface="Calibri" charset="0"/>
                <a:ea typeface="ＭＳ Ｐゴシック" charset="0"/>
                <a:cs typeface="ＭＳ Ｐゴシック" charset="0"/>
              </a:rPr>
              <a:t>Work to be completed</a:t>
            </a:r>
            <a:r>
              <a:rPr lang="en-US" sz="2800" dirty="0" smtClean="0">
                <a:latin typeface="Calibri" charset="0"/>
                <a:ea typeface="ＭＳ Ｐゴシック" charset="0"/>
                <a:cs typeface="ＭＳ Ｐゴシック" charset="0"/>
              </a:rPr>
              <a:t>:</a:t>
            </a:r>
          </a:p>
          <a:p>
            <a:pPr eaLnBrk="1" hangingPunct="1">
              <a:buFont typeface="Arial" charset="0"/>
              <a:buNone/>
            </a:pPr>
            <a:endParaRPr lang="en-US" sz="1800" dirty="0">
              <a:latin typeface="Calibri" charset="0"/>
              <a:ea typeface="ＭＳ Ｐゴシック" charset="0"/>
              <a:cs typeface="ＭＳ Ｐゴシック" charset="0"/>
            </a:endParaRPr>
          </a:p>
          <a:p>
            <a:pPr eaLnBrk="1" hangingPunct="1">
              <a:buFont typeface="Arial" charset="0"/>
              <a:buNone/>
            </a:pPr>
            <a:r>
              <a:rPr lang="en-US" sz="2800" dirty="0">
                <a:latin typeface="Calibri" charset="0"/>
                <a:ea typeface="ＭＳ Ｐゴシック" charset="0"/>
                <a:cs typeface="ＭＳ Ｐゴシック" charset="0"/>
              </a:rPr>
              <a:t>• Workbook # 7, 8, 9, 10 </a:t>
            </a:r>
            <a:r>
              <a:rPr lang="en-US" sz="2800" dirty="0">
                <a:solidFill>
                  <a:srgbClr val="008000"/>
                </a:solidFill>
                <a:latin typeface="Calibri" charset="0"/>
                <a:ea typeface="ＭＳ Ｐゴシック" charset="0"/>
                <a:cs typeface="ＭＳ Ｐゴシック" charset="0"/>
              </a:rPr>
              <a:t>(HOMEWORK) </a:t>
            </a:r>
          </a:p>
          <a:p>
            <a:pPr eaLnBrk="1" hangingPunct="1">
              <a:buFont typeface="Arial" charset="0"/>
              <a:buNone/>
            </a:pPr>
            <a:r>
              <a:rPr lang="en-US" sz="2800" dirty="0">
                <a:latin typeface="Calibri" charset="0"/>
                <a:ea typeface="ＭＳ Ｐゴシック" charset="0"/>
                <a:cs typeface="ＭＳ Ｐゴシック" charset="0"/>
              </a:rPr>
              <a:t>• Textbook, read </a:t>
            </a:r>
            <a:r>
              <a:rPr lang="ja-JP" altLang="en-US" sz="2800" dirty="0" smtClean="0">
                <a:latin typeface="Calibri" charset="0"/>
                <a:ea typeface="ＭＳ Ｐゴシック" charset="0"/>
                <a:cs typeface="ＭＳ Ｐゴシック" charset="0"/>
              </a:rPr>
              <a:t>“</a:t>
            </a:r>
            <a:r>
              <a:rPr lang="en-US" altLang="ja-JP" sz="2800" dirty="0" err="1" smtClean="0">
                <a:latin typeface="Calibri" charset="0"/>
                <a:ea typeface="ＭＳ Ｐゴシック" charset="0"/>
                <a:cs typeface="ＭＳ Ｐゴシック" charset="0"/>
              </a:rPr>
              <a:t>Mi</a:t>
            </a:r>
            <a:r>
              <a:rPr lang="en-US" altLang="ja-JP" sz="2800" dirty="0" smtClean="0">
                <a:latin typeface="Calibri" charset="0"/>
                <a:ea typeface="ＭＳ Ｐゴシック" charset="0"/>
                <a:cs typeface="ＭＳ Ｐゴシック" charset="0"/>
              </a:rPr>
              <a:t> </a:t>
            </a:r>
            <a:r>
              <a:rPr lang="en-US" altLang="ja-JP" sz="2800" dirty="0" err="1" smtClean="0">
                <a:latin typeface="Calibri" charset="0"/>
                <a:ea typeface="ＭＳ Ｐゴシック" charset="0"/>
                <a:cs typeface="ＭＳ Ｐゴシック" charset="0"/>
              </a:rPr>
              <a:t>nombre</a:t>
            </a:r>
            <a:r>
              <a:rPr lang="ja-JP" altLang="en-US" sz="2800" dirty="0" smtClean="0">
                <a:latin typeface="Calibri" charset="0"/>
                <a:ea typeface="ＭＳ Ｐゴシック" charset="0"/>
                <a:cs typeface="ＭＳ Ｐゴシック" charset="0"/>
              </a:rPr>
              <a:t>”</a:t>
            </a:r>
            <a:r>
              <a:rPr lang="en-US" altLang="ja-JP" sz="2800" dirty="0" smtClean="0">
                <a:latin typeface="Calibri" charset="0"/>
                <a:ea typeface="ＭＳ Ｐゴシック" charset="0"/>
                <a:cs typeface="ＭＳ Ｐゴシック" charset="0"/>
              </a:rPr>
              <a:t> </a:t>
            </a:r>
            <a:r>
              <a:rPr lang="en-US" altLang="ja-JP" sz="2800" dirty="0">
                <a:latin typeface="Calibri" charset="0"/>
                <a:ea typeface="ＭＳ Ｐゴシック" charset="0"/>
                <a:cs typeface="ＭＳ Ｐゴシック" charset="0"/>
              </a:rPr>
              <a:t>and answer questions</a:t>
            </a:r>
          </a:p>
          <a:p>
            <a:pPr eaLnBrk="1" hangingPunct="1">
              <a:buFont typeface="Arial" charset="0"/>
              <a:buNone/>
            </a:pPr>
            <a:r>
              <a:rPr lang="en-US" sz="2800" dirty="0" smtClean="0">
                <a:latin typeface="Calibri" charset="0"/>
                <a:ea typeface="ＭＳ Ｐゴシック" charset="0"/>
                <a:cs typeface="ＭＳ Ｐゴシック" charset="0"/>
              </a:rPr>
              <a:t>	1-7</a:t>
            </a:r>
            <a:r>
              <a:rPr lang="en-US" sz="2800" dirty="0">
                <a:latin typeface="Calibri" charset="0"/>
                <a:ea typeface="ＭＳ Ｐゴシック" charset="0"/>
                <a:cs typeface="ＭＳ Ｐゴシック" charset="0"/>
              </a:rPr>
              <a:t>. Use a spell check. </a:t>
            </a:r>
            <a:r>
              <a:rPr lang="en-US" sz="2800" dirty="0">
                <a:solidFill>
                  <a:srgbClr val="008000"/>
                </a:solidFill>
                <a:latin typeface="Calibri" charset="0"/>
                <a:ea typeface="ＭＳ Ｐゴシック" charset="0"/>
                <a:cs typeface="ＭＳ Ｐゴシック" charset="0"/>
              </a:rPr>
              <a:t>(HOMEWORK) </a:t>
            </a:r>
            <a:endParaRPr lang="en-US" sz="2800" dirty="0">
              <a:latin typeface="Calibri" charset="0"/>
              <a:ea typeface="ＭＳ Ｐゴシック" charset="0"/>
              <a:cs typeface="ＭＳ Ｐゴシック" charset="0"/>
            </a:endParaRPr>
          </a:p>
          <a:p>
            <a:pPr eaLnBrk="1" hangingPunct="1">
              <a:buFont typeface="Arial" charset="0"/>
              <a:buNone/>
            </a:pPr>
            <a:r>
              <a:rPr lang="en-US" sz="2800" dirty="0">
                <a:latin typeface="Calibri" charset="0"/>
                <a:ea typeface="ＭＳ Ｐゴシック" charset="0"/>
                <a:cs typeface="ＭＳ Ｐゴシック" charset="0"/>
              </a:rPr>
              <a:t>• Prepare a </a:t>
            </a:r>
            <a:r>
              <a:rPr lang="ja-JP" altLang="en-US" sz="2800" dirty="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Sum it up</a:t>
            </a:r>
            <a:r>
              <a:rPr lang="ja-JP" altLang="en-US" sz="2800" dirty="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 card for this unit. </a:t>
            </a:r>
            <a:r>
              <a:rPr lang="en-US" altLang="ja-JP" sz="2800" dirty="0">
                <a:solidFill>
                  <a:srgbClr val="008000"/>
                </a:solidFill>
                <a:latin typeface="Calibri" charset="0"/>
                <a:ea typeface="ＭＳ Ｐゴシック" charset="0"/>
                <a:cs typeface="ＭＳ Ｐゴシック" charset="0"/>
              </a:rPr>
              <a:t>(HOMEWORK)</a:t>
            </a:r>
          </a:p>
          <a:p>
            <a:pPr eaLnBrk="1" hangingPunct="1">
              <a:buFont typeface="Arial" charset="0"/>
              <a:buNone/>
            </a:pPr>
            <a:r>
              <a:rPr lang="en-US" sz="2800" dirty="0">
                <a:latin typeface="Calibri" charset="0"/>
                <a:ea typeface="ＭＳ Ｐゴシック" charset="0"/>
                <a:cs typeface="ＭＳ Ｐゴシック" charset="0"/>
              </a:rPr>
              <a:t>• Blackboard, #1, 2. Must be completed with a</a:t>
            </a:r>
          </a:p>
          <a:p>
            <a:pPr eaLnBrk="1" hangingPunct="1">
              <a:buFont typeface="Arial" charset="0"/>
              <a:buNone/>
            </a:pPr>
            <a:r>
              <a:rPr lang="en-US" sz="2800" dirty="0" smtClean="0">
                <a:latin typeface="Calibri" charset="0"/>
                <a:ea typeface="ＭＳ Ｐゴシック" charset="0"/>
                <a:cs typeface="ＭＳ Ｐゴシック" charset="0"/>
              </a:rPr>
              <a:t>	grade </a:t>
            </a:r>
            <a:r>
              <a:rPr lang="en-US" sz="2800" dirty="0">
                <a:latin typeface="Calibri" charset="0"/>
                <a:ea typeface="ＭＳ Ｐゴシック" charset="0"/>
                <a:cs typeface="ＭＳ Ｐゴシック" charset="0"/>
              </a:rPr>
              <a:t>of 90% or better. </a:t>
            </a:r>
            <a:r>
              <a:rPr lang="en-US" sz="2800" dirty="0">
                <a:solidFill>
                  <a:srgbClr val="008000"/>
                </a:solidFill>
                <a:latin typeface="Calibri" charset="0"/>
                <a:ea typeface="ＭＳ Ｐゴシック" charset="0"/>
                <a:cs typeface="ＭＳ Ｐゴシック" charset="0"/>
              </a:rPr>
              <a:t>(ONLINE EXERCISES, CENTER</a:t>
            </a:r>
            <a:r>
              <a:rPr lang="en-US" sz="2800" dirty="0" smtClean="0">
                <a:solidFill>
                  <a:srgbClr val="008000"/>
                </a:solidFill>
                <a:latin typeface="Calibri" charset="0"/>
                <a:ea typeface="ＭＳ Ｐゴシック" charset="0"/>
                <a:cs typeface="ＭＳ Ｐゴシック" charset="0"/>
              </a:rPr>
              <a:t>)</a:t>
            </a:r>
            <a:endParaRPr lang="en-US" sz="2800" dirty="0">
              <a:solidFill>
                <a:srgbClr val="008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805073591"/>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Agendas</a:t>
            </a:r>
            <a:endParaRPr lang="en-US" dirty="0"/>
          </a:p>
        </p:txBody>
      </p:sp>
      <p:sp>
        <p:nvSpPr>
          <p:cNvPr id="3" name="Content Placeholder 2"/>
          <p:cNvSpPr>
            <a:spLocks noGrp="1"/>
          </p:cNvSpPr>
          <p:nvPr>
            <p:ph idx="1"/>
          </p:nvPr>
        </p:nvSpPr>
        <p:spPr>
          <a:xfrm>
            <a:off x="457200" y="1719618"/>
            <a:ext cx="8229600" cy="4406545"/>
          </a:xfrm>
        </p:spPr>
        <p:txBody>
          <a:bodyPr/>
          <a:lstStyle/>
          <a:p>
            <a:r>
              <a:rPr lang="en-US" b="1" dirty="0" smtClean="0">
                <a:solidFill>
                  <a:srgbClr val="FF0000"/>
                </a:solidFill>
              </a:rPr>
              <a:t>What it is: </a:t>
            </a:r>
            <a:endParaRPr lang="en-US" b="1" dirty="0">
              <a:solidFill>
                <a:srgbClr val="FF0000"/>
              </a:solidFill>
            </a:endParaRPr>
          </a:p>
          <a:p>
            <a:pPr marL="0" indent="0">
              <a:buNone/>
            </a:pPr>
            <a:r>
              <a:rPr lang="en-US" dirty="0" smtClean="0">
                <a:solidFill>
                  <a:schemeClr val="bg1">
                    <a:lumMod val="65000"/>
                  </a:schemeClr>
                </a:solidFill>
              </a:rPr>
              <a:t>A to-do list</a:t>
            </a:r>
          </a:p>
          <a:p>
            <a:endParaRPr lang="en-US" sz="2000" dirty="0" smtClean="0"/>
          </a:p>
          <a:p>
            <a:r>
              <a:rPr lang="en-US" b="1" dirty="0" smtClean="0">
                <a:solidFill>
                  <a:srgbClr val="FF0000"/>
                </a:solidFill>
              </a:rPr>
              <a:t>What it does:</a:t>
            </a:r>
          </a:p>
          <a:p>
            <a:pPr marL="0" indent="0">
              <a:buNone/>
            </a:pPr>
            <a:r>
              <a:rPr lang="en-US" dirty="0" smtClean="0"/>
              <a:t>Support mini-lessons/flexible grouping</a:t>
            </a:r>
          </a:p>
          <a:p>
            <a:pPr marL="0" indent="0">
              <a:buNone/>
            </a:pPr>
            <a:r>
              <a:rPr lang="en-US" dirty="0" smtClean="0"/>
              <a:t>Make it possible to vary pacing</a:t>
            </a:r>
          </a:p>
          <a:p>
            <a:pPr marL="0" indent="0">
              <a:buNone/>
            </a:pPr>
            <a:r>
              <a:rPr lang="en-US" dirty="0">
                <a:solidFill>
                  <a:schemeClr val="bg1">
                    <a:lumMod val="65000"/>
                  </a:schemeClr>
                </a:solidFill>
              </a:rPr>
              <a:t>	</a:t>
            </a:r>
          </a:p>
        </p:txBody>
      </p:sp>
    </p:spTree>
    <p:extLst>
      <p:ext uri="{BB962C8B-B14F-4D97-AF65-F5344CB8AC3E}">
        <p14:creationId xmlns:p14="http://schemas.microsoft.com/office/powerpoint/2010/main" val="2846604559"/>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Tools for managing mini-lessons</a:t>
            </a:r>
            <a:endParaRPr lang="en-US" dirty="0"/>
          </a:p>
        </p:txBody>
      </p:sp>
      <p:sp>
        <p:nvSpPr>
          <p:cNvPr id="8" name="Content Placeholder 7"/>
          <p:cNvSpPr>
            <a:spLocks noGrp="1"/>
          </p:cNvSpPr>
          <p:nvPr>
            <p:ph idx="1"/>
          </p:nvPr>
        </p:nvSpPr>
        <p:spPr>
          <a:xfrm>
            <a:off x="457200" y="1774209"/>
            <a:ext cx="8229600" cy="4351954"/>
          </a:xfrm>
        </p:spPr>
        <p:txBody>
          <a:bodyPr/>
          <a:lstStyle/>
          <a:p>
            <a:r>
              <a:rPr lang="en-US" dirty="0" smtClean="0">
                <a:solidFill>
                  <a:srgbClr val="A6A6A6"/>
                </a:solidFill>
              </a:rPr>
              <a:t>Agendas</a:t>
            </a:r>
          </a:p>
          <a:p>
            <a:r>
              <a:rPr lang="en-US" dirty="0" smtClean="0"/>
              <a:t>Anchoring activities</a:t>
            </a:r>
          </a:p>
          <a:p>
            <a:r>
              <a:rPr lang="en-US" dirty="0" smtClean="0">
                <a:solidFill>
                  <a:schemeClr val="bg1">
                    <a:lumMod val="65000"/>
                  </a:schemeClr>
                </a:solidFill>
              </a:rPr>
              <a:t>Learning Centers</a:t>
            </a:r>
            <a:endParaRPr lang="en-US" dirty="0">
              <a:solidFill>
                <a:schemeClr val="bg1">
                  <a:lumMod val="65000"/>
                </a:schemeClr>
              </a:solidFill>
            </a:endParaRPr>
          </a:p>
        </p:txBody>
      </p:sp>
    </p:spTree>
    <p:extLst>
      <p:ext uri="{BB962C8B-B14F-4D97-AF65-F5344CB8AC3E}">
        <p14:creationId xmlns:p14="http://schemas.microsoft.com/office/powerpoint/2010/main" val="562553036"/>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activities</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sz="3500" b="1" dirty="0" smtClean="0">
                <a:solidFill>
                  <a:srgbClr val="FF0000"/>
                </a:solidFill>
              </a:rPr>
              <a:t>What it is: </a:t>
            </a:r>
          </a:p>
          <a:p>
            <a:pPr marL="0" indent="0">
              <a:buNone/>
            </a:pPr>
            <a:r>
              <a:rPr lang="en-US" sz="3500" dirty="0" smtClean="0"/>
              <a:t>A multi-step project or assignment that students work on over a period of time, individually or in small groups. </a:t>
            </a:r>
          </a:p>
          <a:p>
            <a:pPr marL="0" indent="0" algn="ctr">
              <a:buNone/>
            </a:pPr>
            <a:endParaRPr lang="en-US" sz="1900" dirty="0" smtClean="0"/>
          </a:p>
          <a:p>
            <a:r>
              <a:rPr lang="en-US" sz="3500" b="1" dirty="0" smtClean="0">
                <a:solidFill>
                  <a:srgbClr val="FF0000"/>
                </a:solidFill>
              </a:rPr>
              <a:t>What it does: </a:t>
            </a:r>
          </a:p>
          <a:p>
            <a:pPr marL="0" indent="0">
              <a:buNone/>
            </a:pPr>
            <a:r>
              <a:rPr lang="en-US" sz="3500" dirty="0" smtClean="0">
                <a:solidFill>
                  <a:schemeClr val="bg1">
                    <a:lumMod val="65000"/>
                  </a:schemeClr>
                </a:solidFill>
              </a:rPr>
              <a:t>Support </a:t>
            </a:r>
            <a:r>
              <a:rPr lang="en-US" sz="3500" dirty="0">
                <a:solidFill>
                  <a:schemeClr val="bg1">
                    <a:lumMod val="65000"/>
                  </a:schemeClr>
                </a:solidFill>
              </a:rPr>
              <a:t>mini lessons / flexible grouping</a:t>
            </a:r>
          </a:p>
          <a:p>
            <a:pPr marL="0" indent="0">
              <a:buNone/>
            </a:pPr>
            <a:r>
              <a:rPr lang="en-US" sz="3500" dirty="0" smtClean="0">
                <a:solidFill>
                  <a:schemeClr val="bg1">
                    <a:lumMod val="65000"/>
                  </a:schemeClr>
                </a:solidFill>
              </a:rPr>
              <a:t>Respond to learner interest. </a:t>
            </a:r>
          </a:p>
          <a:p>
            <a:pPr marL="0" indent="0">
              <a:buNone/>
            </a:pPr>
            <a:r>
              <a:rPr lang="en-US" sz="3500" dirty="0" smtClean="0">
                <a:solidFill>
                  <a:schemeClr val="bg1">
                    <a:lumMod val="65000"/>
                  </a:schemeClr>
                </a:solidFill>
              </a:rPr>
              <a:t>	</a:t>
            </a:r>
            <a:endParaRPr lang="en-US" sz="3500" dirty="0" smtClean="0">
              <a:solidFill>
                <a:srgbClr val="A6A6A6"/>
              </a:solidFill>
            </a:endParaRPr>
          </a:p>
          <a:p>
            <a:pPr marL="0" indent="0">
              <a:buNone/>
            </a:pPr>
            <a:endParaRPr lang="en-US" dirty="0"/>
          </a:p>
        </p:txBody>
      </p:sp>
    </p:spTree>
    <p:extLst>
      <p:ext uri="{BB962C8B-B14F-4D97-AF65-F5344CB8AC3E}">
        <p14:creationId xmlns:p14="http://schemas.microsoft.com/office/powerpoint/2010/main" val="4272954370"/>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
            </a:r>
            <a:r>
              <a:rPr lang="en-US" dirty="0"/>
              <a:t>a</a:t>
            </a:r>
            <a:r>
              <a:rPr lang="en-US" dirty="0" smtClean="0"/>
              <a:t>nchoring activities</a:t>
            </a:r>
            <a:endParaRPr lang="en-US" dirty="0"/>
          </a:p>
        </p:txBody>
      </p:sp>
      <p:sp>
        <p:nvSpPr>
          <p:cNvPr id="3" name="Content Placeholder 2"/>
          <p:cNvSpPr>
            <a:spLocks noGrp="1"/>
          </p:cNvSpPr>
          <p:nvPr>
            <p:ph idx="1"/>
          </p:nvPr>
        </p:nvSpPr>
        <p:spPr/>
        <p:txBody>
          <a:bodyPr/>
          <a:lstStyle/>
          <a:p>
            <a:r>
              <a:rPr lang="en-US" dirty="0" smtClean="0"/>
              <a:t>Silent reading</a:t>
            </a:r>
          </a:p>
          <a:p>
            <a:endParaRPr lang="en-US" sz="1200" dirty="0" smtClean="0"/>
          </a:p>
          <a:p>
            <a:r>
              <a:rPr lang="en-US" dirty="0" smtClean="0"/>
              <a:t>Journaling</a:t>
            </a:r>
          </a:p>
          <a:p>
            <a:endParaRPr lang="en-US" sz="1200" dirty="0" smtClean="0"/>
          </a:p>
          <a:p>
            <a:r>
              <a:rPr lang="en-US" dirty="0" smtClean="0"/>
              <a:t>A long-term project, e.g. </a:t>
            </a:r>
            <a:r>
              <a:rPr lang="en-US" dirty="0" smtClean="0"/>
              <a:t>creating </a:t>
            </a:r>
            <a:r>
              <a:rPr lang="en-US" dirty="0" smtClean="0"/>
              <a:t>a play or skit; writing an essay; preparing for a presentation; researching a </a:t>
            </a:r>
            <a:r>
              <a:rPr lang="en-US" dirty="0" smtClean="0"/>
              <a:t>topic, etc.</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80828412"/>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activities</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sz="3500" b="1" dirty="0" smtClean="0">
                <a:solidFill>
                  <a:srgbClr val="FF0000"/>
                </a:solidFill>
              </a:rPr>
              <a:t>What it is: </a:t>
            </a:r>
          </a:p>
          <a:p>
            <a:pPr marL="0" indent="0">
              <a:buNone/>
            </a:pPr>
            <a:r>
              <a:rPr lang="en-US" sz="3500" dirty="0" smtClean="0">
                <a:solidFill>
                  <a:schemeClr val="bg1">
                    <a:lumMod val="65000"/>
                  </a:schemeClr>
                </a:solidFill>
              </a:rPr>
              <a:t>A multi-step project or assignment that students work on over a period of time, individually or in small groups. </a:t>
            </a:r>
          </a:p>
          <a:p>
            <a:pPr marL="0" indent="0" algn="ctr">
              <a:buNone/>
            </a:pPr>
            <a:endParaRPr lang="en-US" sz="1900" dirty="0" smtClean="0"/>
          </a:p>
          <a:p>
            <a:r>
              <a:rPr lang="en-US" sz="3500" b="1" dirty="0" smtClean="0">
                <a:solidFill>
                  <a:srgbClr val="FF0000"/>
                </a:solidFill>
              </a:rPr>
              <a:t>What it does: </a:t>
            </a:r>
          </a:p>
          <a:p>
            <a:pPr marL="0" indent="0">
              <a:buNone/>
            </a:pPr>
            <a:r>
              <a:rPr lang="en-US" sz="3500" dirty="0" smtClean="0"/>
              <a:t>Support </a:t>
            </a:r>
            <a:r>
              <a:rPr lang="en-US" sz="3500" dirty="0"/>
              <a:t>mini lessons / flexible grouping</a:t>
            </a:r>
          </a:p>
          <a:p>
            <a:pPr marL="0" indent="0">
              <a:buNone/>
            </a:pPr>
            <a:r>
              <a:rPr lang="en-US" sz="3500" dirty="0" smtClean="0"/>
              <a:t>Respond to learner interest. </a:t>
            </a:r>
          </a:p>
          <a:p>
            <a:pPr marL="0" indent="0">
              <a:buNone/>
            </a:pPr>
            <a:r>
              <a:rPr lang="en-US" sz="3500" dirty="0" smtClean="0">
                <a:solidFill>
                  <a:schemeClr val="bg1">
                    <a:lumMod val="65000"/>
                  </a:schemeClr>
                </a:solidFill>
              </a:rPr>
              <a:t>	</a:t>
            </a:r>
            <a:endParaRPr lang="en-US" sz="3500" dirty="0" smtClean="0">
              <a:solidFill>
                <a:srgbClr val="A6A6A6"/>
              </a:solidFill>
            </a:endParaRPr>
          </a:p>
          <a:p>
            <a:pPr marL="0" indent="0">
              <a:buNone/>
            </a:pPr>
            <a:endParaRPr lang="en-US" dirty="0"/>
          </a:p>
        </p:txBody>
      </p:sp>
    </p:spTree>
    <p:extLst>
      <p:ext uri="{BB962C8B-B14F-4D97-AF65-F5344CB8AC3E}">
        <p14:creationId xmlns:p14="http://schemas.microsoft.com/office/powerpoint/2010/main" val="41857598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Let’s start with the non-</a:t>
            </a:r>
            <a:r>
              <a:rPr lang="en-US" dirty="0" err="1" smtClean="0"/>
              <a:t>negotiables</a:t>
            </a:r>
            <a:endParaRPr lang="en-US" dirty="0"/>
          </a:p>
        </p:txBody>
      </p:sp>
      <p:sp>
        <p:nvSpPr>
          <p:cNvPr id="8" name="Content Placeholder 7"/>
          <p:cNvSpPr>
            <a:spLocks noGrp="1"/>
          </p:cNvSpPr>
          <p:nvPr>
            <p:ph idx="1"/>
          </p:nvPr>
        </p:nvSpPr>
        <p:spPr>
          <a:xfrm>
            <a:off x="457200" y="1682750"/>
            <a:ext cx="8229600" cy="4525963"/>
          </a:xfrm>
        </p:spPr>
        <p:txBody>
          <a:bodyPr/>
          <a:lstStyle/>
          <a:p>
            <a:pPr marL="0" indent="0">
              <a:buNone/>
            </a:pPr>
            <a:r>
              <a:rPr lang="en-US" dirty="0"/>
              <a:t>Both student populations </a:t>
            </a:r>
            <a:r>
              <a:rPr lang="en-US" dirty="0" smtClean="0"/>
              <a:t>matter:</a:t>
            </a:r>
            <a:endParaRPr lang="en-US" dirty="0"/>
          </a:p>
          <a:p>
            <a:pPr marL="0" indent="0">
              <a:buNone/>
            </a:pPr>
            <a:endParaRPr lang="en-US" dirty="0"/>
          </a:p>
          <a:p>
            <a:pPr marL="857250" lvl="1" indent="-457200">
              <a:buFont typeface="Wingdings" charset="2"/>
              <a:buChar char="Ø"/>
            </a:pPr>
            <a:r>
              <a:rPr lang="en-US" dirty="0"/>
              <a:t>Bo</a:t>
            </a:r>
            <a:r>
              <a:rPr lang="en-US" strike="sngStrike" dirty="0"/>
              <a:t>th learner-types benefit from instruction</a:t>
            </a:r>
          </a:p>
          <a:p>
            <a:pPr marL="857250" lvl="1" indent="-457200">
              <a:buFont typeface="Wingdings" charset="2"/>
              <a:buChar char="Ø"/>
            </a:pPr>
            <a:r>
              <a:rPr lang="en-US" dirty="0"/>
              <a:t>Both learner-types contribute to the learning process</a:t>
            </a:r>
          </a:p>
          <a:p>
            <a:pPr marL="857250" lvl="1" indent="-457200">
              <a:buFont typeface="Wingdings" charset="2"/>
              <a:buChar char="Ø"/>
            </a:pPr>
            <a:r>
              <a:rPr lang="en-US" dirty="0"/>
              <a:t>There is positive student interdependence</a:t>
            </a:r>
          </a:p>
          <a:p>
            <a:pPr marL="0" indent="0">
              <a:buNone/>
            </a:pPr>
            <a:endParaRPr lang="en-US" dirty="0"/>
          </a:p>
        </p:txBody>
      </p:sp>
    </p:spTree>
    <p:extLst>
      <p:ext uri="{BB962C8B-B14F-4D97-AF65-F5344CB8AC3E}">
        <p14:creationId xmlns:p14="http://schemas.microsoft.com/office/powerpoint/2010/main" val="2821125933"/>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Tools for managing mini-lessons</a:t>
            </a:r>
            <a:endParaRPr lang="en-US" dirty="0"/>
          </a:p>
        </p:txBody>
      </p:sp>
      <p:sp>
        <p:nvSpPr>
          <p:cNvPr id="8" name="Content Placeholder 7"/>
          <p:cNvSpPr>
            <a:spLocks noGrp="1"/>
          </p:cNvSpPr>
          <p:nvPr>
            <p:ph idx="1"/>
          </p:nvPr>
        </p:nvSpPr>
        <p:spPr>
          <a:xfrm>
            <a:off x="457200" y="1897039"/>
            <a:ext cx="8229600" cy="4229124"/>
          </a:xfrm>
        </p:spPr>
        <p:txBody>
          <a:bodyPr/>
          <a:lstStyle/>
          <a:p>
            <a:r>
              <a:rPr lang="en-US" dirty="0" smtClean="0">
                <a:solidFill>
                  <a:srgbClr val="A6A6A6"/>
                </a:solidFill>
              </a:rPr>
              <a:t>Agendas</a:t>
            </a:r>
          </a:p>
          <a:p>
            <a:r>
              <a:rPr lang="en-US" dirty="0" smtClean="0">
                <a:solidFill>
                  <a:schemeClr val="bg1">
                    <a:lumMod val="65000"/>
                  </a:schemeClr>
                </a:solidFill>
              </a:rPr>
              <a:t>Anchoring activities</a:t>
            </a:r>
          </a:p>
          <a:p>
            <a:r>
              <a:rPr lang="en-US" dirty="0" smtClean="0"/>
              <a:t>Learning Centers</a:t>
            </a:r>
            <a:endParaRPr lang="en-US" dirty="0"/>
          </a:p>
        </p:txBody>
      </p:sp>
    </p:spTree>
    <p:extLst>
      <p:ext uri="{BB962C8B-B14F-4D97-AF65-F5344CB8AC3E}">
        <p14:creationId xmlns:p14="http://schemas.microsoft.com/office/powerpoint/2010/main" val="543487025"/>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1"/>
            <a:ext cx="8229600" cy="912717"/>
          </a:xfrm>
        </p:spPr>
        <p:txBody>
          <a:bodyPr/>
          <a:lstStyle/>
          <a:p>
            <a:r>
              <a:rPr lang="en-US" dirty="0" smtClean="0"/>
              <a:t>Learning Centers</a:t>
            </a:r>
            <a:endParaRPr lang="en-US" dirty="0"/>
          </a:p>
        </p:txBody>
      </p:sp>
      <p:sp>
        <p:nvSpPr>
          <p:cNvPr id="3" name="Content Placeholder 2"/>
          <p:cNvSpPr>
            <a:spLocks noGrp="1"/>
          </p:cNvSpPr>
          <p:nvPr>
            <p:ph idx="1"/>
          </p:nvPr>
        </p:nvSpPr>
        <p:spPr>
          <a:xfrm>
            <a:off x="457200" y="1050879"/>
            <a:ext cx="8229600" cy="5540990"/>
          </a:xfrm>
        </p:spPr>
        <p:txBody>
          <a:bodyPr>
            <a:normAutofit/>
          </a:bodyPr>
          <a:lstStyle/>
          <a:p>
            <a:r>
              <a:rPr lang="en-US" b="1" dirty="0" smtClean="0">
                <a:solidFill>
                  <a:srgbClr val="FF0000"/>
                </a:solidFill>
              </a:rPr>
              <a:t>What it is: </a:t>
            </a:r>
          </a:p>
          <a:p>
            <a:pPr marL="0" indent="0">
              <a:buNone/>
            </a:pPr>
            <a:r>
              <a:rPr lang="en-US" dirty="0" smtClean="0"/>
              <a:t>A space</a:t>
            </a:r>
            <a:r>
              <a:rPr lang="en-US" dirty="0"/>
              <a:t>, either physical or virtual, offering a variety of activities and materials for students to work independently or with other students to review and expand on the material presented in the classroom. </a:t>
            </a:r>
            <a:endParaRPr lang="en-US" dirty="0" smtClean="0"/>
          </a:p>
          <a:p>
            <a:r>
              <a:rPr lang="en-US" b="1" dirty="0" smtClean="0">
                <a:solidFill>
                  <a:srgbClr val="FF0000"/>
                </a:solidFill>
              </a:rPr>
              <a:t>What it does: </a:t>
            </a:r>
          </a:p>
          <a:p>
            <a:pPr marL="0" indent="0">
              <a:buNone/>
            </a:pPr>
            <a:r>
              <a:rPr lang="en-US" dirty="0" smtClean="0">
                <a:solidFill>
                  <a:schemeClr val="bg1">
                    <a:lumMod val="50000"/>
                  </a:schemeClr>
                </a:solidFill>
              </a:rPr>
              <a:t>Differentiate </a:t>
            </a:r>
            <a:r>
              <a:rPr lang="en-US" i="1" dirty="0">
                <a:solidFill>
                  <a:schemeClr val="bg1">
                    <a:lumMod val="50000"/>
                  </a:schemeClr>
                </a:solidFill>
              </a:rPr>
              <a:t>process</a:t>
            </a:r>
            <a:r>
              <a:rPr lang="en-US" dirty="0">
                <a:solidFill>
                  <a:schemeClr val="bg1">
                    <a:lumMod val="50000"/>
                  </a:schemeClr>
                </a:solidFill>
              </a:rPr>
              <a:t> by providing any </a:t>
            </a:r>
            <a:r>
              <a:rPr lang="en-US" dirty="0" smtClean="0">
                <a:solidFill>
                  <a:schemeClr val="bg1">
                    <a:lumMod val="50000"/>
                  </a:schemeClr>
                </a:solidFill>
              </a:rPr>
              <a:t>	number </a:t>
            </a:r>
            <a:r>
              <a:rPr lang="en-US" dirty="0">
                <a:solidFill>
                  <a:schemeClr val="bg1">
                    <a:lumMod val="50000"/>
                  </a:schemeClr>
                </a:solidFill>
              </a:rPr>
              <a:t>of additional resources. </a:t>
            </a:r>
            <a:endParaRPr lang="en-US" dirty="0" smtClean="0">
              <a:solidFill>
                <a:schemeClr val="bg1">
                  <a:lumMod val="50000"/>
                </a:schemeClr>
              </a:solidFill>
            </a:endParaRPr>
          </a:p>
          <a:p>
            <a:pPr marL="0" indent="0">
              <a:buNone/>
            </a:pPr>
            <a:r>
              <a:rPr lang="en-US" dirty="0" smtClean="0">
                <a:solidFill>
                  <a:schemeClr val="bg1">
                    <a:lumMod val="50000"/>
                  </a:schemeClr>
                </a:solidFill>
              </a:rPr>
              <a:t>Support mini lessons / flexible grouping</a:t>
            </a:r>
            <a:endParaRPr lang="en-US" dirty="0">
              <a:solidFill>
                <a:schemeClr val="bg1">
                  <a:lumMod val="50000"/>
                </a:schemeClr>
              </a:solidFill>
            </a:endParaRPr>
          </a:p>
        </p:txBody>
      </p:sp>
    </p:spTree>
    <p:extLst>
      <p:ext uri="{BB962C8B-B14F-4D97-AF65-F5344CB8AC3E}">
        <p14:creationId xmlns:p14="http://schemas.microsoft.com/office/powerpoint/2010/main" val="1616331220"/>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Components of a Learning Center</a:t>
            </a:r>
            <a:endParaRPr lang="en-US" dirty="0"/>
          </a:p>
        </p:txBody>
      </p:sp>
      <p:pic>
        <p:nvPicPr>
          <p:cNvPr id="10" name="Content Placeholder 9"/>
          <p:cNvPicPr>
            <a:picLocks noGrp="1" noChangeAspect="1"/>
          </p:cNvPicPr>
          <p:nvPr>
            <p:ph sz="half" idx="1"/>
          </p:nvPr>
        </p:nvPicPr>
        <p:blipFill>
          <a:blip r:embed="rId2"/>
          <a:srcRect t="12924" b="12924"/>
          <a:stretch>
            <a:fillRect/>
          </a:stretch>
        </p:blipFill>
        <p:spPr/>
      </p:pic>
      <p:sp>
        <p:nvSpPr>
          <p:cNvPr id="2" name="Content Placeholder 1"/>
          <p:cNvSpPr>
            <a:spLocks noGrp="1"/>
          </p:cNvSpPr>
          <p:nvPr>
            <p:ph sz="half" idx="2"/>
          </p:nvPr>
        </p:nvSpPr>
        <p:spPr>
          <a:xfrm>
            <a:off x="4776715" y="1746913"/>
            <a:ext cx="4203511" cy="4379250"/>
          </a:xfrm>
        </p:spPr>
        <p:txBody>
          <a:bodyPr/>
          <a:lstStyle/>
          <a:p>
            <a:pPr marL="0" indent="0">
              <a:buNone/>
            </a:pPr>
            <a:r>
              <a:rPr lang="en-US" dirty="0" smtClean="0"/>
              <a:t>• Activities that practice 	particular points</a:t>
            </a:r>
          </a:p>
          <a:p>
            <a:pPr marL="0" indent="0">
              <a:buNone/>
            </a:pPr>
            <a:r>
              <a:rPr lang="en-US" dirty="0" smtClean="0"/>
              <a:t>• Authentic materials</a:t>
            </a:r>
          </a:p>
          <a:p>
            <a:pPr marL="0" indent="0">
              <a:buNone/>
            </a:pPr>
            <a:r>
              <a:rPr lang="en-US" dirty="0" smtClean="0"/>
              <a:t>• Old tests</a:t>
            </a:r>
          </a:p>
          <a:p>
            <a:pPr marL="0" indent="0">
              <a:buNone/>
            </a:pPr>
            <a:r>
              <a:rPr lang="en-US" dirty="0" smtClean="0"/>
              <a:t>• Samples of student work</a:t>
            </a:r>
            <a:endParaRPr lang="en-US" dirty="0"/>
          </a:p>
        </p:txBody>
      </p:sp>
    </p:spTree>
    <p:extLst>
      <p:ext uri="{BB962C8B-B14F-4D97-AF65-F5344CB8AC3E}">
        <p14:creationId xmlns:p14="http://schemas.microsoft.com/office/powerpoint/2010/main" val="305449270"/>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1"/>
            <a:ext cx="8229600" cy="912717"/>
          </a:xfrm>
        </p:spPr>
        <p:txBody>
          <a:bodyPr/>
          <a:lstStyle/>
          <a:p>
            <a:r>
              <a:rPr lang="en-US" dirty="0" smtClean="0"/>
              <a:t>Learning Centers</a:t>
            </a:r>
            <a:endParaRPr lang="en-US" dirty="0"/>
          </a:p>
        </p:txBody>
      </p:sp>
      <p:sp>
        <p:nvSpPr>
          <p:cNvPr id="3" name="Content Placeholder 2"/>
          <p:cNvSpPr>
            <a:spLocks noGrp="1"/>
          </p:cNvSpPr>
          <p:nvPr>
            <p:ph idx="1"/>
          </p:nvPr>
        </p:nvSpPr>
        <p:spPr>
          <a:xfrm>
            <a:off x="457200" y="1050879"/>
            <a:ext cx="8229600" cy="5540990"/>
          </a:xfrm>
        </p:spPr>
        <p:txBody>
          <a:bodyPr>
            <a:normAutofit/>
          </a:bodyPr>
          <a:lstStyle/>
          <a:p>
            <a:r>
              <a:rPr lang="en-US" b="1" dirty="0" smtClean="0">
                <a:solidFill>
                  <a:srgbClr val="FF0000"/>
                </a:solidFill>
              </a:rPr>
              <a:t>What it is: </a:t>
            </a:r>
          </a:p>
          <a:p>
            <a:pPr marL="0" indent="0">
              <a:buNone/>
            </a:pPr>
            <a:r>
              <a:rPr lang="en-US" dirty="0" smtClean="0">
                <a:solidFill>
                  <a:schemeClr val="bg1">
                    <a:lumMod val="65000"/>
                  </a:schemeClr>
                </a:solidFill>
              </a:rPr>
              <a:t>A space</a:t>
            </a:r>
            <a:r>
              <a:rPr lang="en-US" dirty="0">
                <a:solidFill>
                  <a:schemeClr val="bg1">
                    <a:lumMod val="65000"/>
                  </a:schemeClr>
                </a:solidFill>
              </a:rPr>
              <a:t>, either physical or virtual, offering a variety of activities and materials for students to work independently or with other students to review and expand on the material presented in the classroom. </a:t>
            </a:r>
            <a:endParaRPr lang="en-US" dirty="0" smtClean="0">
              <a:solidFill>
                <a:schemeClr val="bg1">
                  <a:lumMod val="65000"/>
                </a:schemeClr>
              </a:solidFill>
            </a:endParaRPr>
          </a:p>
          <a:p>
            <a:r>
              <a:rPr lang="en-US" b="1" dirty="0" smtClean="0">
                <a:solidFill>
                  <a:srgbClr val="FF0000"/>
                </a:solidFill>
              </a:rPr>
              <a:t>What it does: </a:t>
            </a:r>
          </a:p>
          <a:p>
            <a:pPr marL="0" indent="0">
              <a:buNone/>
            </a:pPr>
            <a:r>
              <a:rPr lang="en-US" dirty="0" smtClean="0"/>
              <a:t>Differentiate </a:t>
            </a:r>
            <a:r>
              <a:rPr lang="en-US" i="1" dirty="0"/>
              <a:t>process</a:t>
            </a:r>
            <a:r>
              <a:rPr lang="en-US" dirty="0"/>
              <a:t> by providing any </a:t>
            </a:r>
            <a:r>
              <a:rPr lang="en-US" dirty="0" smtClean="0"/>
              <a:t>	number </a:t>
            </a:r>
            <a:r>
              <a:rPr lang="en-US" dirty="0"/>
              <a:t>of additional resources. </a:t>
            </a:r>
            <a:endParaRPr lang="en-US" dirty="0" smtClean="0"/>
          </a:p>
          <a:p>
            <a:pPr marL="0" indent="0">
              <a:buNone/>
            </a:pPr>
            <a:r>
              <a:rPr lang="en-US" dirty="0" smtClean="0"/>
              <a:t>Support mini lessons / flexible grouping</a:t>
            </a:r>
            <a:endParaRPr lang="en-US" dirty="0"/>
          </a:p>
        </p:txBody>
      </p:sp>
    </p:spTree>
    <p:extLst>
      <p:ext uri="{BB962C8B-B14F-4D97-AF65-F5344CB8AC3E}">
        <p14:creationId xmlns:p14="http://schemas.microsoft.com/office/powerpoint/2010/main" val="753987498"/>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Summarizing</a:t>
            </a:r>
            <a:endParaRPr lang="en-US" dirty="0"/>
          </a:p>
        </p:txBody>
      </p:sp>
      <p:sp>
        <p:nvSpPr>
          <p:cNvPr id="6" name="Content Placeholder 5"/>
          <p:cNvSpPr>
            <a:spLocks noGrp="1"/>
          </p:cNvSpPr>
          <p:nvPr>
            <p:ph idx="1"/>
          </p:nvPr>
        </p:nvSpPr>
        <p:spPr/>
        <p:txBody>
          <a:bodyPr>
            <a:normAutofit lnSpcReduction="10000"/>
          </a:bodyPr>
          <a:lstStyle/>
          <a:p>
            <a:r>
              <a:rPr lang="en-US" dirty="0" smtClean="0"/>
              <a:t>The greatest promise of mixed classes:</a:t>
            </a:r>
          </a:p>
          <a:p>
            <a:pPr marL="0" indent="0">
              <a:buNone/>
            </a:pPr>
            <a:r>
              <a:rPr lang="en-US" dirty="0" smtClean="0"/>
              <a:t>	Cooperative learning</a:t>
            </a:r>
          </a:p>
          <a:p>
            <a:pPr marL="0" indent="0">
              <a:buNone/>
            </a:pPr>
            <a:endParaRPr lang="en-US" dirty="0" smtClean="0"/>
          </a:p>
          <a:p>
            <a:r>
              <a:rPr lang="en-US" dirty="0" smtClean="0"/>
              <a:t>The greatest threat to their success: </a:t>
            </a:r>
          </a:p>
          <a:p>
            <a:pPr marL="0" indent="0">
              <a:buNone/>
            </a:pPr>
            <a:r>
              <a:rPr lang="en-US" dirty="0" smtClean="0"/>
              <a:t>	Differences between HLLs and L2Ls in the 	areas of </a:t>
            </a:r>
            <a:r>
              <a:rPr lang="en-US" u="sng" dirty="0" smtClean="0"/>
              <a:t>language</a:t>
            </a:r>
            <a:r>
              <a:rPr lang="en-US" dirty="0" smtClean="0"/>
              <a:t>, </a:t>
            </a:r>
            <a:r>
              <a:rPr lang="en-US" u="sng" dirty="0" smtClean="0"/>
              <a:t>learning</a:t>
            </a:r>
            <a:r>
              <a:rPr lang="en-US" dirty="0" smtClean="0"/>
              <a:t>, and </a:t>
            </a:r>
            <a:r>
              <a:rPr lang="en-US" u="sng" dirty="0" smtClean="0"/>
              <a:t>group </a:t>
            </a:r>
            <a:r>
              <a:rPr lang="en-US" dirty="0" smtClean="0"/>
              <a:t>	</a:t>
            </a:r>
            <a:r>
              <a:rPr lang="en-US" u="sng" dirty="0" smtClean="0"/>
              <a:t>membership</a:t>
            </a:r>
            <a:r>
              <a:rPr lang="en-US" dirty="0" smtClean="0"/>
              <a:t> that prevent both types of 	learners from fully 	participating in the 	activities of the class, including group work.</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76607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17"/>
            <a:ext cx="8229600" cy="871774"/>
          </a:xfrm>
        </p:spPr>
        <p:txBody>
          <a:bodyPr/>
          <a:lstStyle/>
          <a:p>
            <a:r>
              <a:rPr lang="en-US" dirty="0" smtClean="0"/>
              <a:t>Summarizing (cont.)</a:t>
            </a:r>
            <a:endParaRPr lang="en-US" dirty="0"/>
          </a:p>
        </p:txBody>
      </p:sp>
      <p:sp>
        <p:nvSpPr>
          <p:cNvPr id="3" name="Content Placeholder 2"/>
          <p:cNvSpPr>
            <a:spLocks noGrp="1"/>
          </p:cNvSpPr>
          <p:nvPr>
            <p:ph idx="1"/>
          </p:nvPr>
        </p:nvSpPr>
        <p:spPr>
          <a:xfrm>
            <a:off x="272955" y="1132765"/>
            <a:ext cx="8625385" cy="5308978"/>
          </a:xfrm>
        </p:spPr>
        <p:txBody>
          <a:bodyPr>
            <a:normAutofit lnSpcReduction="10000"/>
          </a:bodyPr>
          <a:lstStyle/>
          <a:p>
            <a:r>
              <a:rPr lang="en-US" dirty="0" smtClean="0"/>
              <a:t>To contend with these differences: separate learners, </a:t>
            </a:r>
            <a:r>
              <a:rPr lang="en-US" dirty="0" err="1" smtClean="0"/>
              <a:t>i.e</a:t>
            </a:r>
            <a:r>
              <a:rPr lang="en-US" dirty="0" smtClean="0"/>
              <a:t> form HLL-only and L2L-only groups. </a:t>
            </a:r>
          </a:p>
          <a:p>
            <a:pPr marL="0" indent="0">
              <a:buNone/>
            </a:pPr>
            <a:r>
              <a:rPr lang="en-US" dirty="0" smtClean="0"/>
              <a:t>	Think in terms of giving each type of learner 	what they will need to (a) fully participate in 	and benefit from instruction and (b) work in a 	cooperative learning task. </a:t>
            </a:r>
          </a:p>
          <a:p>
            <a:pPr marL="0" indent="0">
              <a:buNone/>
            </a:pPr>
            <a:endParaRPr lang="en-US" sz="1600" dirty="0" smtClean="0"/>
          </a:p>
          <a:p>
            <a:r>
              <a:rPr lang="en-US" dirty="0" smtClean="0"/>
              <a:t>Tools that support the two grouping strategies, and more broadly the general vision outlined here, include: mini-lessons, agendas, anchoring activities, learning centers, exit cards.</a:t>
            </a:r>
            <a:endParaRPr lang="en-US" dirty="0"/>
          </a:p>
        </p:txBody>
      </p:sp>
    </p:spTree>
    <p:extLst>
      <p:ext uri="{BB962C8B-B14F-4D97-AF65-F5344CB8AC3E}">
        <p14:creationId xmlns:p14="http://schemas.microsoft.com/office/powerpoint/2010/main" val="1100829344"/>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Outstanding issues</a:t>
            </a:r>
            <a:endParaRPr lang="en-US" dirty="0"/>
          </a:p>
        </p:txBody>
      </p:sp>
      <p:sp>
        <p:nvSpPr>
          <p:cNvPr id="3" name="Content Placeholder 2"/>
          <p:cNvSpPr>
            <a:spLocks noGrp="1"/>
          </p:cNvSpPr>
          <p:nvPr>
            <p:ph idx="1"/>
          </p:nvPr>
        </p:nvSpPr>
        <p:spPr>
          <a:xfrm>
            <a:off x="457200" y="1897039"/>
            <a:ext cx="8229600" cy="4229124"/>
          </a:xfrm>
        </p:spPr>
        <p:txBody>
          <a:bodyPr/>
          <a:lstStyle/>
          <a:p>
            <a:pPr marL="0" indent="0">
              <a:buNone/>
            </a:pPr>
            <a:r>
              <a:rPr lang="en-US" dirty="0" smtClean="0"/>
              <a:t>(1) Native speakers: What can we do with them?</a:t>
            </a:r>
          </a:p>
          <a:p>
            <a:pPr marL="0" indent="0">
              <a:buNone/>
            </a:pPr>
            <a:endParaRPr lang="en-US" dirty="0" smtClean="0"/>
          </a:p>
          <a:p>
            <a:pPr marL="0" indent="0">
              <a:buNone/>
            </a:pPr>
            <a:r>
              <a:rPr lang="en-US" dirty="0" smtClean="0"/>
              <a:t>(2) Competition and cooperation: When/how to incorporate each.</a:t>
            </a:r>
            <a:endParaRPr lang="en-US" dirty="0"/>
          </a:p>
        </p:txBody>
      </p:sp>
    </p:spTree>
    <p:extLst>
      <p:ext uri="{BB962C8B-B14F-4D97-AF65-F5344CB8AC3E}">
        <p14:creationId xmlns:p14="http://schemas.microsoft.com/office/powerpoint/2010/main" val="3776641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References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Bowles, M. </a:t>
            </a:r>
            <a:r>
              <a:rPr lang="en-US" dirty="0" smtClean="0"/>
              <a:t>(2011). </a:t>
            </a:r>
            <a:r>
              <a:rPr lang="en-US" dirty="0"/>
              <a:t>Exploring the role of modality: L2-heritage learner interactions in the Spanish Language Classroom.</a:t>
            </a:r>
            <a:r>
              <a:rPr lang="en-US" i="1" dirty="0"/>
              <a:t> The Heritage Language Journal, </a:t>
            </a:r>
            <a:r>
              <a:rPr lang="en-US" dirty="0"/>
              <a:t>8, 1, 30-65</a:t>
            </a:r>
            <a:r>
              <a:rPr lang="en-US" dirty="0" smtClean="0"/>
              <a:t>.</a:t>
            </a:r>
          </a:p>
          <a:p>
            <a:r>
              <a:rPr lang="en-US" dirty="0" smtClean="0"/>
              <a:t>Carreira</a:t>
            </a:r>
            <a:r>
              <a:rPr lang="en-US" dirty="0"/>
              <a:t>, M. (in press). Supporting Heritage Language Learners Through Macro-based approaches. In S. </a:t>
            </a:r>
            <a:r>
              <a:rPr lang="en-US" dirty="0" err="1"/>
              <a:t>Beaudrie</a:t>
            </a:r>
            <a:r>
              <a:rPr lang="en-US" dirty="0"/>
              <a:t> and M. </a:t>
            </a:r>
            <a:r>
              <a:rPr lang="en-US" dirty="0" err="1"/>
              <a:t>Fairclough</a:t>
            </a:r>
            <a:r>
              <a:rPr lang="en-US" dirty="0"/>
              <a:t> (eds.)  </a:t>
            </a:r>
            <a:r>
              <a:rPr lang="en-US" i="1" dirty="0"/>
              <a:t>Innovative Approaches in HL Pedagogy: From Research to Practice. </a:t>
            </a:r>
            <a:r>
              <a:rPr lang="en-US" dirty="0"/>
              <a:t>Georgetown University Press</a:t>
            </a:r>
            <a:r>
              <a:rPr lang="en-US" dirty="0" smtClean="0"/>
              <a:t>.</a:t>
            </a:r>
          </a:p>
          <a:p>
            <a:pPr lvl="0"/>
            <a:r>
              <a:rPr lang="en-US" dirty="0"/>
              <a:t>Carreira, M. </a:t>
            </a:r>
            <a:r>
              <a:rPr lang="en-US" dirty="0" smtClean="0"/>
              <a:t>(in press)</a:t>
            </a:r>
            <a:r>
              <a:rPr lang="en-US" dirty="0"/>
              <a:t>. Approaches and strategies for Teaching Heritage Language Learners: Focus on mixed classes. In D. </a:t>
            </a:r>
            <a:r>
              <a:rPr lang="en-US" dirty="0" err="1"/>
              <a:t>Pascual</a:t>
            </a:r>
            <a:r>
              <a:rPr lang="en-US" dirty="0"/>
              <a:t> y </a:t>
            </a:r>
            <a:r>
              <a:rPr lang="en-US" dirty="0" err="1"/>
              <a:t>Cabo</a:t>
            </a:r>
            <a:r>
              <a:rPr lang="en-US" dirty="0"/>
              <a:t> (Ed.) </a:t>
            </a:r>
            <a:r>
              <a:rPr lang="en-US" i="1" dirty="0"/>
              <a:t>Advances in Spanish as a Heritage Language.</a:t>
            </a:r>
            <a:r>
              <a:rPr lang="en-US" dirty="0"/>
              <a:t> John </a:t>
            </a:r>
            <a:r>
              <a:rPr lang="en-US" dirty="0" err="1"/>
              <a:t>Benjamins</a:t>
            </a:r>
            <a:r>
              <a:rPr lang="en-US" dirty="0"/>
              <a:t> [Studies in Bilingualism Series].</a:t>
            </a:r>
          </a:p>
          <a:p>
            <a:endParaRPr lang="en-US" dirty="0"/>
          </a:p>
        </p:txBody>
      </p:sp>
    </p:spTree>
    <p:extLst>
      <p:ext uri="{BB962C8B-B14F-4D97-AF65-F5344CB8AC3E}">
        <p14:creationId xmlns:p14="http://schemas.microsoft.com/office/powerpoint/2010/main" val="31266495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from Successes</a:t>
            </a:r>
            <a:endParaRPr lang="en-US" dirty="0"/>
          </a:p>
        </p:txBody>
      </p:sp>
    </p:spTree>
    <p:extLst>
      <p:ext uri="{BB962C8B-B14F-4D97-AF65-F5344CB8AC3E}">
        <p14:creationId xmlns:p14="http://schemas.microsoft.com/office/powerpoint/2010/main" val="2332551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Both student populations matter</a:t>
            </a:r>
            <a:br>
              <a:rPr lang="en-US" dirty="0" smtClean="0"/>
            </a:br>
            <a:endParaRPr lang="en-US" dirty="0"/>
          </a:p>
        </p:txBody>
      </p:sp>
      <p:pic>
        <p:nvPicPr>
          <p:cNvPr id="16" name="Content Placeholder 15" descr="j0149024.jpg"/>
          <p:cNvPicPr>
            <a:picLocks noGrp="1" noChangeAspect="1"/>
          </p:cNvPicPr>
          <p:nvPr>
            <p:ph sz="half" idx="1"/>
          </p:nvPr>
        </p:nvPicPr>
        <p:blipFill>
          <a:blip r:embed="rId2">
            <a:extLst>
              <a:ext uri="{28A0092B-C50C-407E-A947-70E740481C1C}">
                <a14:useLocalDpi xmlns:a14="http://schemas.microsoft.com/office/drawing/2010/main" val="0"/>
              </a:ext>
            </a:extLst>
          </a:blip>
          <a:srcRect l="20256" r="20256"/>
          <a:stretch>
            <a:fillRect/>
          </a:stretch>
        </p:blipFill>
        <p:spPr/>
      </p:pic>
      <p:sp>
        <p:nvSpPr>
          <p:cNvPr id="4" name="Text Placeholder 3"/>
          <p:cNvSpPr>
            <a:spLocks noGrp="1"/>
          </p:cNvSpPr>
          <p:nvPr>
            <p:ph sz="half" idx="2"/>
          </p:nvPr>
        </p:nvSpPr>
        <p:spPr>
          <a:xfrm>
            <a:off x="4727222" y="1600200"/>
            <a:ext cx="4191590" cy="4416778"/>
          </a:xfrm>
        </p:spPr>
        <p:txBody>
          <a:bodyPr>
            <a:normAutofit/>
          </a:bodyPr>
          <a:lstStyle/>
          <a:p>
            <a:pPr marL="0" indent="0">
              <a:buNone/>
            </a:pPr>
            <a:r>
              <a:rPr lang="en-US" sz="3200" dirty="0" smtClean="0"/>
              <a:t>The </a:t>
            </a:r>
            <a:r>
              <a:rPr lang="en-US" sz="3200" dirty="0"/>
              <a:t>large majority of HLLs and L2Ls preferred mixed classes over separate (</a:t>
            </a:r>
            <a:r>
              <a:rPr lang="en-US" sz="3200" dirty="0" smtClean="0"/>
              <a:t>HLL</a:t>
            </a:r>
            <a:r>
              <a:rPr lang="en-US" sz="3200" dirty="0"/>
              <a:t>-only or L2L-only) </a:t>
            </a:r>
            <a:r>
              <a:rPr lang="en-US" sz="3200" dirty="0" smtClean="0"/>
              <a:t>classes </a:t>
            </a:r>
            <a:r>
              <a:rPr lang="en-US" sz="3200" dirty="0" err="1" smtClean="0"/>
              <a:t>Ribadeneira</a:t>
            </a:r>
            <a:r>
              <a:rPr lang="en-US" sz="3200" dirty="0" smtClean="0"/>
              <a:t> </a:t>
            </a:r>
            <a:r>
              <a:rPr lang="en-US" sz="3200" dirty="0"/>
              <a:t>(2014</a:t>
            </a:r>
            <a:r>
              <a:rPr lang="en-US" sz="3200" dirty="0" smtClean="0"/>
              <a:t>). </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2531742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60"/>
            <a:ext cx="8229600" cy="1125452"/>
          </a:xfrm>
        </p:spPr>
        <p:txBody>
          <a:bodyPr>
            <a:normAutofit fontScale="90000"/>
          </a:bodyPr>
          <a:lstStyle/>
          <a:p>
            <a:r>
              <a:rPr lang="en-US" dirty="0" smtClean="0"/>
              <a:t/>
            </a:r>
            <a:br>
              <a:rPr lang="en-US" dirty="0" smtClean="0"/>
            </a:br>
            <a:r>
              <a:rPr lang="en-US" dirty="0" err="1" smtClean="0"/>
              <a:t>Ribadeneira</a:t>
            </a:r>
            <a:r>
              <a:rPr lang="en-US" dirty="0" smtClean="0"/>
              <a:t> </a:t>
            </a:r>
            <a:r>
              <a:rPr lang="en-US" dirty="0"/>
              <a:t>(2014)</a:t>
            </a:r>
            <a:r>
              <a:rPr lang="en-US" dirty="0">
                <a:solidFill>
                  <a:srgbClr val="000000"/>
                </a:solidFill>
              </a:rPr>
              <a:t> </a:t>
            </a:r>
            <a:r>
              <a:rPr lang="en-US" dirty="0" smtClean="0">
                <a:solidFill>
                  <a:srgbClr val="000000"/>
                </a:solidFill>
              </a:rPr>
              <a:t>(cont.)</a:t>
            </a:r>
            <a:r>
              <a:rPr lang="en-US" dirty="0"/>
              <a:t/>
            </a:r>
            <a:br>
              <a:rPr lang="en-US" dirty="0"/>
            </a:br>
            <a:endParaRPr lang="en-US" dirty="0"/>
          </a:p>
        </p:txBody>
      </p:sp>
      <p:sp>
        <p:nvSpPr>
          <p:cNvPr id="3" name="Content Placeholder 2"/>
          <p:cNvSpPr>
            <a:spLocks noGrp="1"/>
          </p:cNvSpPr>
          <p:nvPr>
            <p:ph idx="1"/>
          </p:nvPr>
        </p:nvSpPr>
        <p:spPr>
          <a:xfrm>
            <a:off x="457200" y="1364776"/>
            <a:ext cx="8229600" cy="4967785"/>
          </a:xfrm>
        </p:spPr>
        <p:txBody>
          <a:bodyPr>
            <a:normAutofit lnSpcReduction="10000"/>
          </a:bodyPr>
          <a:lstStyle/>
          <a:p>
            <a:r>
              <a:rPr lang="en-US" dirty="0"/>
              <a:t>“The advantages was the combination of dialect, formal, informal and [slang] used in all the different forms and allowed for second language learners to see the more informal speaking while helping others to learn the more formal speaking.” </a:t>
            </a:r>
            <a:endParaRPr lang="en-US" dirty="0" smtClean="0"/>
          </a:p>
          <a:p>
            <a:endParaRPr lang="en-US" sz="1200" dirty="0" smtClean="0"/>
          </a:p>
          <a:p>
            <a:r>
              <a:rPr lang="en-US" dirty="0" smtClean="0">
                <a:solidFill>
                  <a:srgbClr val="000000"/>
                </a:solidFill>
              </a:rPr>
              <a:t>“Being a native speaker I do not focus on grammatical rules. It is good to be exposed to an environment where others can help me focus on these rules.”</a:t>
            </a:r>
          </a:p>
        </p:txBody>
      </p:sp>
      <p:sp>
        <p:nvSpPr>
          <p:cNvPr id="6" name="TextBox 5"/>
          <p:cNvSpPr txBox="1"/>
          <p:nvPr/>
        </p:nvSpPr>
        <p:spPr>
          <a:xfrm>
            <a:off x="7218647" y="6641068"/>
            <a:ext cx="2077752" cy="276999"/>
          </a:xfrm>
          <a:prstGeom prst="rect">
            <a:avLst/>
          </a:prstGeom>
          <a:noFill/>
        </p:spPr>
        <p:txBody>
          <a:bodyPr wrap="square" rtlCol="0">
            <a:spAutoFit/>
          </a:bodyPr>
          <a:lstStyle/>
          <a:p>
            <a:r>
              <a:rPr lang="en-US" sz="1200" dirty="0" smtClean="0"/>
              <a:t>Ribadeneira –NHLRC- 2014</a:t>
            </a:r>
            <a:endParaRPr lang="en-US" sz="1200" dirty="0"/>
          </a:p>
        </p:txBody>
      </p:sp>
    </p:spTree>
    <p:extLst>
      <p:ext uri="{BB962C8B-B14F-4D97-AF65-F5344CB8AC3E}">
        <p14:creationId xmlns:p14="http://schemas.microsoft.com/office/powerpoint/2010/main" val="20745884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1"/>
            <a:ext cx="8229600" cy="1143000"/>
          </a:xfrm>
        </p:spPr>
        <p:txBody>
          <a:bodyPr/>
          <a:lstStyle/>
          <a:p>
            <a:r>
              <a:rPr lang="en-US" dirty="0" smtClean="0">
                <a:solidFill>
                  <a:srgbClr val="000000"/>
                </a:solidFill>
              </a:rPr>
              <a:t>Similar comments in other studies</a:t>
            </a:r>
            <a:endParaRPr lang="en-US" dirty="0">
              <a:solidFill>
                <a:srgbClr val="000000"/>
              </a:solidFill>
            </a:endParaRPr>
          </a:p>
        </p:txBody>
      </p:sp>
      <p:sp>
        <p:nvSpPr>
          <p:cNvPr id="3" name="Content Placeholder 2"/>
          <p:cNvSpPr>
            <a:spLocks noGrp="1"/>
          </p:cNvSpPr>
          <p:nvPr>
            <p:ph idx="1"/>
          </p:nvPr>
        </p:nvSpPr>
        <p:spPr>
          <a:xfrm>
            <a:off x="457200" y="1158332"/>
            <a:ext cx="8229600" cy="5488128"/>
          </a:xfrm>
        </p:spPr>
        <p:txBody>
          <a:bodyPr/>
          <a:lstStyle/>
          <a:p>
            <a:r>
              <a:rPr lang="en-US" dirty="0"/>
              <a:t>“Even though I am a native Spanish speaker, I'm not very good with grammar. My partner did help me with some grammatical errors that I had and I appreciated </a:t>
            </a:r>
            <a:r>
              <a:rPr lang="en-US" dirty="0" smtClean="0"/>
              <a:t>that” (</a:t>
            </a:r>
            <a:r>
              <a:rPr lang="en-US" dirty="0" err="1"/>
              <a:t>H</a:t>
            </a:r>
            <a:r>
              <a:rPr lang="en-US" dirty="0" err="1" smtClean="0"/>
              <a:t>enshaw</a:t>
            </a:r>
            <a:r>
              <a:rPr lang="en-US" dirty="0" smtClean="0"/>
              <a:t>, 2015, p. 262).</a:t>
            </a:r>
          </a:p>
          <a:p>
            <a:endParaRPr lang="en-US" sz="1200" dirty="0" smtClean="0"/>
          </a:p>
          <a:p>
            <a:r>
              <a:rPr lang="en-US" dirty="0"/>
              <a:t>“Put us together and we're a great Spanish team, aren't we?” (L2L to HLL) (Bowles, 2011</a:t>
            </a:r>
            <a:r>
              <a:rPr lang="en-US" dirty="0" smtClean="0"/>
              <a:t>)</a:t>
            </a:r>
          </a:p>
          <a:p>
            <a:endParaRPr lang="en-US" sz="1200" dirty="0" smtClean="0"/>
          </a:p>
          <a:p>
            <a:r>
              <a:rPr lang="en-US" dirty="0" smtClean="0"/>
              <a:t>See also </a:t>
            </a:r>
            <a:r>
              <a:rPr lang="en-US" dirty="0" err="1" smtClean="0"/>
              <a:t>Pino</a:t>
            </a:r>
            <a:r>
              <a:rPr lang="en-US" dirty="0" smtClean="0"/>
              <a:t> and </a:t>
            </a:r>
            <a:r>
              <a:rPr lang="en-US" dirty="0" err="1" smtClean="0"/>
              <a:t>Pino</a:t>
            </a:r>
            <a:r>
              <a:rPr lang="en-US" dirty="0" smtClean="0"/>
              <a:t> (2000).</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8033088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i="1" dirty="0" smtClean="0"/>
              <a:t>Positive student interdependence</a:t>
            </a:r>
            <a:endParaRPr lang="en-US" i="1" dirty="0"/>
          </a:p>
        </p:txBody>
      </p:sp>
      <p:sp>
        <p:nvSpPr>
          <p:cNvPr id="6" name="Content Placeholder 5"/>
          <p:cNvSpPr>
            <a:spLocks noGrp="1"/>
          </p:cNvSpPr>
          <p:nvPr>
            <p:ph idx="1"/>
          </p:nvPr>
        </p:nvSpPr>
        <p:spPr/>
        <p:txBody>
          <a:bodyPr>
            <a:normAutofit/>
          </a:bodyPr>
          <a:lstStyle/>
          <a:p>
            <a:pPr marL="0" indent="0">
              <a:buNone/>
            </a:pPr>
            <a:r>
              <a:rPr lang="en-US" dirty="0" smtClean="0"/>
              <a:t>Students:</a:t>
            </a:r>
          </a:p>
          <a:p>
            <a:pPr marL="0" indent="0">
              <a:buNone/>
            </a:pPr>
            <a:r>
              <a:rPr lang="en-US" dirty="0"/>
              <a:t>	</a:t>
            </a:r>
            <a:endParaRPr lang="en-US" dirty="0" smtClean="0"/>
          </a:p>
          <a:p>
            <a:pPr lvl="1">
              <a:buFont typeface="Wingdings" charset="2"/>
              <a:buChar char="Ø"/>
            </a:pPr>
            <a:r>
              <a:rPr lang="en-US" dirty="0" smtClean="0"/>
              <a:t>facilitate each others’ efforts to achieve</a:t>
            </a:r>
          </a:p>
          <a:p>
            <a:pPr lvl="1">
              <a:buFont typeface="Wingdings" charset="2"/>
              <a:buChar char="Ø"/>
            </a:pPr>
            <a:r>
              <a:rPr lang="en-US" dirty="0" smtClean="0"/>
              <a:t>share resources</a:t>
            </a:r>
          </a:p>
          <a:p>
            <a:pPr lvl="1">
              <a:buFont typeface="Wingdings" charset="2"/>
              <a:buChar char="Ø"/>
            </a:pPr>
            <a:r>
              <a:rPr lang="en-US" dirty="0" smtClean="0"/>
              <a:t>exert coordinated effort to achieve mutual goals</a:t>
            </a:r>
          </a:p>
          <a:p>
            <a:pPr lvl="1">
              <a:buFont typeface="Wingdings" charset="2"/>
              <a:buChar char="Ø"/>
            </a:pPr>
            <a:r>
              <a:rPr lang="en-US" dirty="0" smtClean="0"/>
              <a:t>forge caring and supportive relationships</a:t>
            </a:r>
          </a:p>
          <a:p>
            <a:pPr marL="457200" lvl="1" indent="0">
              <a:buNone/>
            </a:pPr>
            <a:endParaRPr lang="en-US" sz="1600" dirty="0" smtClean="0"/>
          </a:p>
          <a:p>
            <a:pPr marL="457200" lvl="1" indent="0">
              <a:buNone/>
            </a:pPr>
            <a:endParaRPr lang="en-US" sz="1600" dirty="0"/>
          </a:p>
          <a:p>
            <a:pPr marL="457200" lvl="1" indent="0">
              <a:buNone/>
            </a:pPr>
            <a:r>
              <a:rPr lang="en-US" sz="1600" dirty="0" smtClean="0"/>
              <a:t>(Johnson</a:t>
            </a:r>
            <a:r>
              <a:rPr lang="en-US" sz="1700" dirty="0" smtClean="0"/>
              <a:t>, D., Johnson, R. and Smith, K. (1991). </a:t>
            </a:r>
            <a:r>
              <a:rPr lang="en-US" sz="1700" i="1" dirty="0" smtClean="0"/>
              <a:t>Cooperative Learning: Increasing College Faculty Instructional Productivity.</a:t>
            </a:r>
            <a:r>
              <a:rPr lang="en-US" sz="1700" dirty="0" smtClean="0"/>
              <a:t> ASHE-ERIC Higher Education Report No. 4)</a:t>
            </a:r>
          </a:p>
          <a:p>
            <a:pPr marL="457200" lvl="1" indent="0">
              <a:buNone/>
            </a:pPr>
            <a:endParaRPr lang="en-US" dirty="0" smtClean="0"/>
          </a:p>
        </p:txBody>
      </p:sp>
    </p:spTree>
    <p:extLst>
      <p:ext uri="{BB962C8B-B14F-4D97-AF65-F5344CB8AC3E}">
        <p14:creationId xmlns:p14="http://schemas.microsoft.com/office/powerpoint/2010/main" val="14020766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How many of you teach mixed classes?</a:t>
            </a:r>
          </a:p>
          <a:p>
            <a:r>
              <a:rPr lang="en-US" dirty="0" smtClean="0"/>
              <a:t>What are some of the most difficult aspects of this instructional context?</a:t>
            </a:r>
          </a:p>
          <a:p>
            <a:r>
              <a:rPr lang="en-US" dirty="0" smtClean="0"/>
              <a:t>What are some advantages?</a:t>
            </a:r>
            <a:endParaRPr lang="en-US" dirty="0"/>
          </a:p>
        </p:txBody>
      </p:sp>
    </p:spTree>
    <p:extLst>
      <p:ext uri="{BB962C8B-B14F-4D97-AF65-F5344CB8AC3E}">
        <p14:creationId xmlns:p14="http://schemas.microsoft.com/office/powerpoint/2010/main" val="1209337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i="1" dirty="0" smtClean="0"/>
              <a:t>Positive </a:t>
            </a:r>
            <a:r>
              <a:rPr lang="en-US" i="1" dirty="0"/>
              <a:t>learner </a:t>
            </a:r>
            <a:r>
              <a:rPr lang="en-US" i="1" dirty="0" smtClean="0"/>
              <a:t>interdependence </a:t>
            </a:r>
            <a:endParaRPr lang="en-US" i="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028580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8617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Positive learner interdependence </a:t>
            </a:r>
            <a:endParaRPr lang="en-US" dirty="0"/>
          </a:p>
        </p:txBody>
      </p:sp>
      <p:sp>
        <p:nvSpPr>
          <p:cNvPr id="3" name="Content Placeholder 2"/>
          <p:cNvSpPr>
            <a:spLocks noGrp="1"/>
          </p:cNvSpPr>
          <p:nvPr>
            <p:ph idx="1"/>
          </p:nvPr>
        </p:nvSpPr>
        <p:spPr>
          <a:xfrm>
            <a:off x="457200" y="1695450"/>
            <a:ext cx="8229600" cy="4978305"/>
          </a:xfrm>
        </p:spPr>
        <p:txBody>
          <a:bodyPr>
            <a:normAutofit/>
          </a:bodyPr>
          <a:lstStyle/>
          <a:p>
            <a:r>
              <a:rPr lang="en-US" dirty="0" smtClean="0"/>
              <a:t>Doesn’t just happen when diverse students come together;</a:t>
            </a:r>
          </a:p>
          <a:p>
            <a:endParaRPr lang="en-US" sz="1200" dirty="0" smtClean="0"/>
          </a:p>
          <a:p>
            <a:r>
              <a:rPr lang="en-US" dirty="0" smtClean="0"/>
              <a:t>The instructor must carefully plan out instruction to bring about </a:t>
            </a:r>
            <a:r>
              <a:rPr lang="en-US" i="1" dirty="0" smtClean="0"/>
              <a:t>cooperative learning</a:t>
            </a:r>
            <a:r>
              <a:rPr lang="en-US" dirty="0" smtClean="0"/>
              <a:t>, sometimes referred to as </a:t>
            </a:r>
            <a:r>
              <a:rPr lang="en-US" i="1" dirty="0" smtClean="0"/>
              <a:t>collaborative</a:t>
            </a:r>
            <a:r>
              <a:rPr lang="en-US" dirty="0" smtClean="0"/>
              <a:t> or </a:t>
            </a:r>
            <a:r>
              <a:rPr lang="en-US" i="1" dirty="0" smtClean="0"/>
              <a:t>reciprocal learning</a:t>
            </a:r>
            <a:r>
              <a:rPr lang="en-US" dirty="0"/>
              <a:t>.</a:t>
            </a:r>
            <a:endParaRPr lang="en-US" dirty="0" smtClean="0"/>
          </a:p>
          <a:p>
            <a:pPr marL="0" indent="0">
              <a:buNone/>
            </a:pPr>
            <a:endParaRPr lang="en-US" dirty="0"/>
          </a:p>
        </p:txBody>
      </p:sp>
    </p:spTree>
    <p:extLst>
      <p:ext uri="{BB962C8B-B14F-4D97-AF65-F5344CB8AC3E}">
        <p14:creationId xmlns:p14="http://schemas.microsoft.com/office/powerpoint/2010/main" val="29116011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Structuring instructional activities to bring about cooperative learning</a:t>
            </a:r>
            <a:endParaRPr lang="en-US" dirty="0"/>
          </a:p>
        </p:txBody>
      </p:sp>
      <p:sp>
        <p:nvSpPr>
          <p:cNvPr id="3" name="Content Placeholder 2"/>
          <p:cNvSpPr>
            <a:spLocks noGrp="1"/>
          </p:cNvSpPr>
          <p:nvPr>
            <p:ph idx="1"/>
          </p:nvPr>
        </p:nvSpPr>
        <p:spPr>
          <a:xfrm>
            <a:off x="457200" y="1778000"/>
            <a:ext cx="8229600" cy="4813869"/>
          </a:xfrm>
        </p:spPr>
        <p:txBody>
          <a:bodyPr>
            <a:normAutofit/>
          </a:bodyPr>
          <a:lstStyle/>
          <a:p>
            <a:r>
              <a:rPr lang="en-US" dirty="0" smtClean="0"/>
              <a:t>Activities are designed in such a way that group members need each other to complete them;</a:t>
            </a:r>
          </a:p>
          <a:p>
            <a:endParaRPr lang="en-US" sz="1300" dirty="0" smtClean="0"/>
          </a:p>
          <a:p>
            <a:r>
              <a:rPr lang="en-US" dirty="0" smtClean="0"/>
              <a:t>Members use interpersonal and small group skills that lead to achieving their goals and maintaining effective working relations.</a:t>
            </a:r>
          </a:p>
          <a:p>
            <a:pPr marL="0" lvl="1" indent="0">
              <a:buNone/>
            </a:pPr>
            <a:r>
              <a:rPr lang="en-US" dirty="0"/>
              <a:t> </a:t>
            </a:r>
            <a:r>
              <a:rPr lang="en-US" dirty="0" smtClean="0"/>
              <a:t>   </a:t>
            </a:r>
          </a:p>
          <a:p>
            <a:pPr marL="0" lvl="1" indent="0">
              <a:buNone/>
            </a:pPr>
            <a:endParaRPr lang="en-US" sz="1600" dirty="0"/>
          </a:p>
          <a:p>
            <a:pPr marL="0" lvl="1" indent="0">
              <a:buNone/>
            </a:pPr>
            <a:r>
              <a:rPr lang="en-US" sz="1600" dirty="0" smtClean="0"/>
              <a:t>(</a:t>
            </a:r>
            <a:r>
              <a:rPr lang="en-US" sz="1600" dirty="0"/>
              <a:t>Johnson</a:t>
            </a:r>
            <a:r>
              <a:rPr lang="en-US" sz="1700" dirty="0"/>
              <a:t>, D., Johnson, R. and Smith, K. (1991). </a:t>
            </a:r>
            <a:r>
              <a:rPr lang="en-US" sz="1700" i="1" dirty="0"/>
              <a:t>Cooperative Learning: Increasing College </a:t>
            </a:r>
            <a:r>
              <a:rPr lang="en-US" sz="1700" i="1" dirty="0" smtClean="0"/>
              <a:t>	Faculty </a:t>
            </a:r>
            <a:r>
              <a:rPr lang="en-US" sz="1700" i="1" dirty="0"/>
              <a:t>Instructional Productivity.</a:t>
            </a:r>
            <a:r>
              <a:rPr lang="en-US" sz="1700" dirty="0"/>
              <a:t> ASHE-ERIC Higher Education Report No. 4)</a:t>
            </a:r>
          </a:p>
          <a:p>
            <a:pPr marL="0" indent="0">
              <a:buNone/>
            </a:pPr>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41650121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competition?</a:t>
            </a:r>
            <a:endParaRPr lang="en-US" dirty="0"/>
          </a:p>
        </p:txBody>
      </p:sp>
      <p:sp>
        <p:nvSpPr>
          <p:cNvPr id="3" name="Content Placeholder 2"/>
          <p:cNvSpPr>
            <a:spLocks noGrp="1"/>
          </p:cNvSpPr>
          <p:nvPr>
            <p:ph idx="1"/>
          </p:nvPr>
        </p:nvSpPr>
        <p:spPr>
          <a:xfrm>
            <a:off x="457200" y="1897039"/>
            <a:ext cx="8229600" cy="4229124"/>
          </a:xfrm>
        </p:spPr>
        <p:txBody>
          <a:bodyPr/>
          <a:lstStyle/>
          <a:p>
            <a:r>
              <a:rPr lang="en-US" dirty="0" smtClean="0"/>
              <a:t>Can’t it push learners to try harder and also be fun?</a:t>
            </a:r>
          </a:p>
          <a:p>
            <a:endParaRPr lang="en-US" sz="1200" dirty="0" smtClean="0"/>
          </a:p>
          <a:p>
            <a:r>
              <a:rPr lang="en-US" dirty="0" smtClean="0"/>
              <a:t>Yes, we will look at this point at the end of this presentation.</a:t>
            </a:r>
          </a:p>
          <a:p>
            <a:endParaRPr lang="en-US" dirty="0"/>
          </a:p>
          <a:p>
            <a:r>
              <a:rPr lang="en-US" dirty="0" smtClean="0"/>
              <a:t>Reminder: (1) Native speakers, (2) Competition and cooperation</a:t>
            </a:r>
            <a:endParaRPr lang="en-US" dirty="0"/>
          </a:p>
        </p:txBody>
      </p:sp>
    </p:spTree>
    <p:extLst>
      <p:ext uri="{BB962C8B-B14F-4D97-AF65-F5344CB8AC3E}">
        <p14:creationId xmlns:p14="http://schemas.microsoft.com/office/powerpoint/2010/main" val="432817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types of </a:t>
            </a:r>
            <a:r>
              <a:rPr lang="en-US" dirty="0" smtClean="0"/>
              <a:t>activities have </a:t>
            </a:r>
            <a:r>
              <a:rPr lang="en-US" dirty="0" smtClean="0"/>
              <a:t>worked for you from the point of you creating positive student </a:t>
            </a:r>
            <a:r>
              <a:rPr lang="en-US" dirty="0" smtClean="0"/>
              <a:t>interdependence?</a:t>
            </a:r>
            <a:endParaRPr lang="en-US" dirty="0" smtClean="0"/>
          </a:p>
          <a:p>
            <a:r>
              <a:rPr lang="en-US" dirty="0" smtClean="0"/>
              <a:t>What kinds of classroom </a:t>
            </a:r>
            <a:r>
              <a:rPr lang="en-US" dirty="0" smtClean="0"/>
              <a:t>management issues </a:t>
            </a:r>
            <a:r>
              <a:rPr lang="en-US" dirty="0" smtClean="0"/>
              <a:t> </a:t>
            </a:r>
            <a:r>
              <a:rPr lang="en-US" dirty="0" smtClean="0"/>
              <a:t>come up in relation to those </a:t>
            </a:r>
            <a:r>
              <a:rPr lang="en-US" dirty="0" smtClean="0"/>
              <a:t>activities? </a:t>
            </a:r>
            <a:endParaRPr lang="en-US" dirty="0"/>
          </a:p>
        </p:txBody>
      </p:sp>
    </p:spTree>
    <p:extLst>
      <p:ext uri="{BB962C8B-B14F-4D97-AF65-F5344CB8AC3E}">
        <p14:creationId xmlns:p14="http://schemas.microsoft.com/office/powerpoint/2010/main" val="16860396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23187" cy="1822450"/>
          </a:xfrm>
        </p:spPr>
        <p:txBody>
          <a:bodyPr>
            <a:normAutofit fontScale="90000"/>
          </a:bodyPr>
          <a:lstStyle/>
          <a:p>
            <a:r>
              <a:rPr lang="en-US" dirty="0" smtClean="0"/>
              <a:t>Designing Activities for positive student interdependence </a:t>
            </a:r>
            <a:endParaRPr lang="en-US" dirty="0"/>
          </a:p>
        </p:txBody>
      </p:sp>
    </p:spTree>
    <p:extLst>
      <p:ext uri="{BB962C8B-B14F-4D97-AF65-F5344CB8AC3E}">
        <p14:creationId xmlns:p14="http://schemas.microsoft.com/office/powerpoint/2010/main" val="4461325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elements of cooperative teams</a:t>
            </a:r>
            <a:endParaRPr lang="en-US" dirty="0"/>
          </a:p>
        </p:txBody>
      </p:sp>
      <p:sp>
        <p:nvSpPr>
          <p:cNvPr id="3" name="Content Placeholder 2"/>
          <p:cNvSpPr>
            <a:spLocks noGrp="1"/>
          </p:cNvSpPr>
          <p:nvPr>
            <p:ph idx="1"/>
          </p:nvPr>
        </p:nvSpPr>
        <p:spPr>
          <a:xfrm>
            <a:off x="457200" y="1600200"/>
            <a:ext cx="8229600" cy="4882487"/>
          </a:xfrm>
        </p:spPr>
        <p:txBody>
          <a:bodyPr>
            <a:normAutofit/>
          </a:bodyPr>
          <a:lstStyle/>
          <a:p>
            <a:r>
              <a:rPr lang="en-US" b="1" dirty="0" smtClean="0"/>
              <a:t>Activities are designed in such a way that group members need each other to complete them;</a:t>
            </a:r>
          </a:p>
          <a:p>
            <a:endParaRPr lang="en-US" sz="1200" b="1" dirty="0" smtClean="0"/>
          </a:p>
          <a:p>
            <a:r>
              <a:rPr lang="en-US" dirty="0" smtClean="0"/>
              <a:t>Members use interpersonal and small group skills that lead to achieving their goals and maintaining effective working relations.</a:t>
            </a:r>
          </a:p>
          <a:p>
            <a:pPr marL="0" lvl="1" indent="0">
              <a:buNone/>
            </a:pPr>
            <a:r>
              <a:rPr lang="en-US" dirty="0"/>
              <a:t> </a:t>
            </a:r>
            <a:r>
              <a:rPr lang="en-US" dirty="0" smtClean="0"/>
              <a:t>  </a:t>
            </a:r>
          </a:p>
          <a:p>
            <a:pPr marL="0" lvl="1" indent="0">
              <a:buNone/>
            </a:pPr>
            <a:r>
              <a:rPr lang="en-US" dirty="0" smtClean="0"/>
              <a:t> </a:t>
            </a:r>
            <a:r>
              <a:rPr lang="en-US" sz="1600" dirty="0"/>
              <a:t>(Johnson</a:t>
            </a:r>
            <a:r>
              <a:rPr lang="en-US" sz="1700" dirty="0"/>
              <a:t>, D., Johnson, R. and Smith, K. (1991). </a:t>
            </a:r>
            <a:r>
              <a:rPr lang="en-US" sz="1700" i="1" dirty="0"/>
              <a:t>Cooperative Learning: Increasing College </a:t>
            </a:r>
            <a:r>
              <a:rPr lang="en-US" sz="1700" i="1" dirty="0" smtClean="0"/>
              <a:t>	Faculty </a:t>
            </a:r>
            <a:r>
              <a:rPr lang="en-US" sz="1700" i="1" dirty="0"/>
              <a:t>Instructional Productivity.</a:t>
            </a:r>
            <a:r>
              <a:rPr lang="en-US" sz="1700" dirty="0"/>
              <a:t> ASHE-ERIC Higher Education Report No. 4)</a:t>
            </a:r>
          </a:p>
          <a:p>
            <a:pPr marL="0" indent="0">
              <a:buNone/>
            </a:pPr>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17827632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comparative look at HLLs and L2Ls</a:t>
            </a:r>
            <a:endParaRPr lang="en-US" dirty="0"/>
          </a:p>
        </p:txBody>
      </p:sp>
    </p:spTree>
    <p:extLst>
      <p:ext uri="{BB962C8B-B14F-4D97-AF65-F5344CB8AC3E}">
        <p14:creationId xmlns:p14="http://schemas.microsoft.com/office/powerpoint/2010/main" val="36547639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65"/>
            <a:ext cx="8229600" cy="899069"/>
          </a:xfrm>
        </p:spPr>
        <p:txBody>
          <a:bodyPr>
            <a:normAutofit fontScale="90000"/>
          </a:bodyPr>
          <a:lstStyle/>
          <a:p>
            <a:r>
              <a:rPr lang="en-US" dirty="0" smtClean="0"/>
              <a:t>HLLs </a:t>
            </a:r>
            <a:r>
              <a:rPr lang="en-US" dirty="0"/>
              <a:t>l</a:t>
            </a:r>
            <a:r>
              <a:rPr lang="en-US" dirty="0" smtClean="0"/>
              <a:t>inguistic strengths and needs are a function of</a:t>
            </a:r>
            <a:endParaRPr lang="en-US" dirty="0"/>
          </a:p>
        </p:txBody>
      </p:sp>
      <p:sp>
        <p:nvSpPr>
          <p:cNvPr id="7" name="Content Placeholder 6"/>
          <p:cNvSpPr>
            <a:spLocks noGrp="1"/>
          </p:cNvSpPr>
          <p:nvPr>
            <p:ph idx="1"/>
          </p:nvPr>
        </p:nvSpPr>
        <p:spPr>
          <a:xfrm>
            <a:off x="95535" y="1228299"/>
            <a:ext cx="8898340" cy="5553501"/>
          </a:xfrm>
        </p:spPr>
        <p:txBody>
          <a:bodyPr>
            <a:normAutofit lnSpcReduction="10000"/>
          </a:bodyPr>
          <a:lstStyle/>
          <a:p>
            <a:r>
              <a:rPr lang="en-US" sz="2400" dirty="0" smtClean="0"/>
              <a:t>The context of learning: </a:t>
            </a:r>
            <a:r>
              <a:rPr lang="en-US" sz="2400" dirty="0" smtClean="0">
                <a:solidFill>
                  <a:srgbClr val="FF0000"/>
                </a:solidFill>
              </a:rPr>
              <a:t>naturalistic setting, primarily</a:t>
            </a:r>
            <a:r>
              <a:rPr lang="en-US" sz="2400" dirty="0">
                <a:solidFill>
                  <a:srgbClr val="FF0000"/>
                </a:solidFill>
              </a:rPr>
              <a:t> </a:t>
            </a:r>
            <a:r>
              <a:rPr lang="en-US" sz="2400" dirty="0" smtClean="0">
                <a:solidFill>
                  <a:srgbClr val="FF0000"/>
                </a:solidFill>
              </a:rPr>
              <a:t>the home, </a:t>
            </a:r>
          </a:p>
          <a:p>
            <a:pPr marL="0" indent="0">
              <a:buNone/>
            </a:pPr>
            <a:r>
              <a:rPr lang="en-US" sz="2400" dirty="0" smtClean="0">
                <a:solidFill>
                  <a:srgbClr val="FF0000"/>
                </a:solidFill>
              </a:rPr>
              <a:t>    </a:t>
            </a:r>
            <a:r>
              <a:rPr lang="en-US" sz="2400" dirty="0" smtClean="0">
                <a:solidFill>
                  <a:srgbClr val="000000"/>
                </a:solidFill>
              </a:rPr>
              <a:t> </a:t>
            </a:r>
            <a:r>
              <a:rPr lang="en-US" sz="2400" dirty="0" smtClean="0">
                <a:solidFill>
                  <a:srgbClr val="008000"/>
                </a:solidFill>
                <a:sym typeface="Wingdings"/>
              </a:rPr>
              <a:t></a:t>
            </a:r>
            <a:r>
              <a:rPr lang="en-US" sz="2400" dirty="0" smtClean="0">
                <a:solidFill>
                  <a:srgbClr val="008000"/>
                </a:solidFill>
              </a:rPr>
              <a:t> informal, home register, perhaps non-standard</a:t>
            </a:r>
            <a:endParaRPr lang="en-US" sz="2400" dirty="0">
              <a:solidFill>
                <a:srgbClr val="008000"/>
              </a:solidFill>
            </a:endParaRPr>
          </a:p>
          <a:p>
            <a:r>
              <a:rPr lang="en-US" sz="2400" dirty="0" smtClean="0"/>
              <a:t>The timing of learning: </a:t>
            </a:r>
            <a:r>
              <a:rPr lang="en-US" sz="2400" dirty="0" smtClean="0">
                <a:solidFill>
                  <a:srgbClr val="FF0000"/>
                </a:solidFill>
              </a:rPr>
              <a:t>early years, diminished or discontinued upon starting school (with individual variation)</a:t>
            </a:r>
          </a:p>
          <a:p>
            <a:pPr marL="0" indent="0">
              <a:buNone/>
            </a:pPr>
            <a:r>
              <a:rPr lang="en-US" sz="2400" dirty="0">
                <a:solidFill>
                  <a:srgbClr val="FF0000"/>
                </a:solidFill>
                <a:sym typeface="Wingdings"/>
              </a:rPr>
              <a:t>	</a:t>
            </a:r>
            <a:r>
              <a:rPr lang="en-US" sz="2400" dirty="0" smtClean="0">
                <a:solidFill>
                  <a:srgbClr val="008000"/>
                </a:solidFill>
                <a:sym typeface="Wingdings"/>
              </a:rPr>
              <a:t></a:t>
            </a:r>
            <a:r>
              <a:rPr lang="en-US" sz="2400" dirty="0" smtClean="0">
                <a:solidFill>
                  <a:srgbClr val="008000"/>
                </a:solidFill>
              </a:rPr>
              <a:t> similar to the language of children, with regard to early - 	acquired features  (e.g. phonology, some vocabulary and linguistic 	structures, functional skills)</a:t>
            </a:r>
          </a:p>
          <a:p>
            <a:r>
              <a:rPr lang="en-US" sz="2400" dirty="0" smtClean="0"/>
              <a:t>The amount input: </a:t>
            </a:r>
            <a:r>
              <a:rPr lang="en-US" sz="2400" dirty="0" smtClean="0">
                <a:solidFill>
                  <a:srgbClr val="FF0000"/>
                </a:solidFill>
              </a:rPr>
              <a:t>less than native speakers but more than L2Ls</a:t>
            </a:r>
          </a:p>
          <a:p>
            <a:pPr marL="0" indent="0">
              <a:buNone/>
            </a:pPr>
            <a:r>
              <a:rPr lang="en-US" sz="2400" dirty="0">
                <a:solidFill>
                  <a:srgbClr val="FF0000"/>
                </a:solidFill>
                <a:sym typeface="Wingdings"/>
              </a:rPr>
              <a:t>	</a:t>
            </a:r>
            <a:r>
              <a:rPr lang="en-US" sz="2400" dirty="0" smtClean="0">
                <a:solidFill>
                  <a:srgbClr val="008000"/>
                </a:solidFill>
                <a:sym typeface="Wingdings"/>
              </a:rPr>
              <a:t></a:t>
            </a:r>
            <a:r>
              <a:rPr lang="en-US" sz="2400" dirty="0" smtClean="0">
                <a:solidFill>
                  <a:srgbClr val="008000"/>
                </a:solidFill>
              </a:rPr>
              <a:t> incomplete knowledge of the HL. </a:t>
            </a:r>
            <a:r>
              <a:rPr lang="en-US" sz="2400" dirty="0">
                <a:solidFill>
                  <a:srgbClr val="008000"/>
                </a:solidFill>
              </a:rPr>
              <a:t>M</a:t>
            </a:r>
            <a:r>
              <a:rPr lang="en-US" sz="2400" dirty="0" smtClean="0">
                <a:solidFill>
                  <a:srgbClr val="008000"/>
                </a:solidFill>
              </a:rPr>
              <a:t>issing features are those 	acquired by children during the school-age years e.g. </a:t>
            </a:r>
            <a:r>
              <a:rPr lang="en-US" sz="2400" dirty="0">
                <a:solidFill>
                  <a:srgbClr val="008000"/>
                </a:solidFill>
              </a:rPr>
              <a:t>complex </a:t>
            </a:r>
            <a:r>
              <a:rPr lang="en-US" sz="2400" dirty="0" smtClean="0">
                <a:solidFill>
                  <a:srgbClr val="008000"/>
                </a:solidFill>
              </a:rPr>
              <a:t>	syntax</a:t>
            </a:r>
            <a:r>
              <a:rPr lang="en-US" sz="2400" dirty="0">
                <a:solidFill>
                  <a:srgbClr val="008000"/>
                </a:solidFill>
              </a:rPr>
              <a:t>, semantics, </a:t>
            </a:r>
            <a:r>
              <a:rPr lang="en-US" sz="2400" dirty="0" smtClean="0">
                <a:solidFill>
                  <a:srgbClr val="008000"/>
                </a:solidFill>
              </a:rPr>
              <a:t>and </a:t>
            </a:r>
            <a:r>
              <a:rPr lang="en-US" sz="2400" dirty="0">
                <a:solidFill>
                  <a:srgbClr val="008000"/>
                </a:solidFill>
              </a:rPr>
              <a:t>pragmatics, as </a:t>
            </a:r>
            <a:r>
              <a:rPr lang="en-US" sz="2400" dirty="0" smtClean="0">
                <a:solidFill>
                  <a:srgbClr val="008000"/>
                </a:solidFill>
              </a:rPr>
              <a:t>well </a:t>
            </a:r>
            <a:r>
              <a:rPr lang="en-US" sz="2400" dirty="0">
                <a:solidFill>
                  <a:srgbClr val="008000"/>
                </a:solidFill>
              </a:rPr>
              <a:t>as command of </a:t>
            </a:r>
            <a:r>
              <a:rPr lang="en-US" sz="2400" dirty="0" smtClean="0">
                <a:solidFill>
                  <a:srgbClr val="008000"/>
                </a:solidFill>
              </a:rPr>
              <a:t>	different </a:t>
            </a:r>
            <a:r>
              <a:rPr lang="en-US" sz="2400" dirty="0">
                <a:solidFill>
                  <a:srgbClr val="008000"/>
                </a:solidFill>
              </a:rPr>
              <a:t>spoken and written </a:t>
            </a:r>
            <a:r>
              <a:rPr lang="en-US" sz="2400" dirty="0" smtClean="0">
                <a:solidFill>
                  <a:srgbClr val="008000"/>
                </a:solidFill>
              </a:rPr>
              <a:t>registers)</a:t>
            </a:r>
          </a:p>
          <a:p>
            <a:r>
              <a:rPr lang="en-US" sz="2400" dirty="0" smtClean="0"/>
              <a:t>The type of input: </a:t>
            </a:r>
            <a:r>
              <a:rPr lang="en-US" sz="2400" dirty="0" smtClean="0">
                <a:solidFill>
                  <a:srgbClr val="FF0000"/>
                </a:solidFill>
              </a:rPr>
              <a:t>oral, informal, spontaneous, </a:t>
            </a:r>
          </a:p>
          <a:p>
            <a:pPr marL="0" indent="0">
              <a:buNone/>
            </a:pPr>
            <a:r>
              <a:rPr lang="en-US" sz="2400" dirty="0">
                <a:solidFill>
                  <a:srgbClr val="FF0000"/>
                </a:solidFill>
                <a:sym typeface="Wingdings"/>
              </a:rPr>
              <a:t>	</a:t>
            </a:r>
            <a:r>
              <a:rPr lang="en-US" sz="2400" dirty="0" smtClean="0">
                <a:solidFill>
                  <a:srgbClr val="008000"/>
                </a:solidFill>
                <a:sym typeface="Wingdings"/>
              </a:rPr>
              <a:t></a:t>
            </a:r>
            <a:r>
              <a:rPr lang="en-US" sz="2400" dirty="0" smtClean="0">
                <a:solidFill>
                  <a:srgbClr val="008000"/>
                </a:solidFill>
              </a:rPr>
              <a:t> implicit knowledge of the HL, aural language</a:t>
            </a:r>
          </a:p>
        </p:txBody>
      </p:sp>
    </p:spTree>
    <p:extLst>
      <p:ext uri="{BB962C8B-B14F-4D97-AF65-F5344CB8AC3E}">
        <p14:creationId xmlns:p14="http://schemas.microsoft.com/office/powerpoint/2010/main" val="968671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65"/>
            <a:ext cx="8229600" cy="1143000"/>
          </a:xfrm>
        </p:spPr>
        <p:txBody>
          <a:bodyPr/>
          <a:lstStyle/>
          <a:p>
            <a:r>
              <a:rPr lang="en-US" dirty="0" smtClean="0"/>
              <a:t>L2Ls linguistic strengths and needs</a:t>
            </a:r>
            <a:endParaRPr lang="en-US" dirty="0"/>
          </a:p>
        </p:txBody>
      </p:sp>
      <p:sp>
        <p:nvSpPr>
          <p:cNvPr id="7" name="Content Placeholder 6"/>
          <p:cNvSpPr>
            <a:spLocks noGrp="1"/>
          </p:cNvSpPr>
          <p:nvPr>
            <p:ph idx="1"/>
          </p:nvPr>
        </p:nvSpPr>
        <p:spPr>
          <a:xfrm>
            <a:off x="272955" y="1364776"/>
            <a:ext cx="8707272" cy="5213446"/>
          </a:xfrm>
        </p:spPr>
        <p:txBody>
          <a:bodyPr>
            <a:normAutofit/>
          </a:bodyPr>
          <a:lstStyle/>
          <a:p>
            <a:pPr marL="0" indent="0">
              <a:buNone/>
            </a:pPr>
            <a:r>
              <a:rPr lang="en-US" sz="2400" dirty="0" smtClean="0"/>
              <a:t>• The context of learning: </a:t>
            </a:r>
            <a:r>
              <a:rPr lang="en-US" sz="2400" dirty="0" smtClean="0">
                <a:solidFill>
                  <a:srgbClr val="FF0000"/>
                </a:solidFill>
              </a:rPr>
              <a:t>school </a:t>
            </a:r>
          </a:p>
          <a:p>
            <a:pPr marL="0" indent="0">
              <a:buNone/>
            </a:pPr>
            <a:r>
              <a:rPr lang="en-US" sz="2400" dirty="0" smtClean="0"/>
              <a:t> 	</a:t>
            </a:r>
            <a:r>
              <a:rPr lang="en-US" sz="2400" dirty="0" smtClean="0">
                <a:solidFill>
                  <a:srgbClr val="008000"/>
                </a:solidFill>
                <a:sym typeface="Wingdings"/>
              </a:rPr>
              <a:t></a:t>
            </a:r>
            <a:r>
              <a:rPr lang="en-US" sz="2400" dirty="0" smtClean="0">
                <a:solidFill>
                  <a:srgbClr val="008000"/>
                </a:solidFill>
              </a:rPr>
              <a:t> formal, standard, academic, rehearsed, controlled</a:t>
            </a:r>
          </a:p>
          <a:p>
            <a:pPr marL="0" indent="0">
              <a:buNone/>
            </a:pPr>
            <a:r>
              <a:rPr lang="en-US" sz="2400" dirty="0" smtClean="0"/>
              <a:t>• The timing of learning: </a:t>
            </a:r>
            <a:r>
              <a:rPr lang="en-US" sz="2400" dirty="0" smtClean="0">
                <a:solidFill>
                  <a:srgbClr val="FF0000"/>
                </a:solidFill>
              </a:rPr>
              <a:t>adolescence, early adulthood</a:t>
            </a:r>
          </a:p>
          <a:p>
            <a:pPr marL="0" indent="0">
              <a:buNone/>
            </a:pPr>
            <a:r>
              <a:rPr lang="en-US" sz="2400" dirty="0">
                <a:solidFill>
                  <a:srgbClr val="008000"/>
                </a:solidFill>
              </a:rPr>
              <a:t> </a:t>
            </a:r>
            <a:r>
              <a:rPr lang="en-US" sz="2400" dirty="0" smtClean="0">
                <a:solidFill>
                  <a:srgbClr val="008000"/>
                </a:solidFill>
              </a:rPr>
              <a:t>	</a:t>
            </a:r>
            <a:r>
              <a:rPr lang="en-US" sz="2400" dirty="0" smtClean="0">
                <a:solidFill>
                  <a:srgbClr val="008000"/>
                </a:solidFill>
                <a:sym typeface="Wingdings"/>
              </a:rPr>
              <a:t></a:t>
            </a:r>
            <a:r>
              <a:rPr lang="en-US" sz="2400" dirty="0" smtClean="0">
                <a:solidFill>
                  <a:srgbClr val="008000"/>
                </a:solidFill>
              </a:rPr>
              <a:t> adult-like with respect to certain features (e.g. vocabulary, 		register)</a:t>
            </a:r>
          </a:p>
          <a:p>
            <a:pPr marL="0" indent="0">
              <a:buNone/>
            </a:pPr>
            <a:r>
              <a:rPr lang="en-US" sz="2400" dirty="0" smtClean="0">
                <a:solidFill>
                  <a:srgbClr val="000000"/>
                </a:solidFill>
              </a:rPr>
              <a:t>•</a:t>
            </a:r>
            <a:r>
              <a:rPr lang="en-US" sz="2400" dirty="0" smtClean="0">
                <a:solidFill>
                  <a:srgbClr val="FF0000"/>
                </a:solidFill>
              </a:rPr>
              <a:t> </a:t>
            </a:r>
            <a:r>
              <a:rPr lang="en-US" sz="2400" dirty="0" smtClean="0"/>
              <a:t>The amount input</a:t>
            </a:r>
            <a:r>
              <a:rPr lang="en-US" sz="2400" dirty="0" smtClean="0">
                <a:solidFill>
                  <a:srgbClr val="FF0000"/>
                </a:solidFill>
              </a:rPr>
              <a:t>: less than both native speakers and HL</a:t>
            </a:r>
          </a:p>
          <a:p>
            <a:pPr marL="0" indent="0">
              <a:buNone/>
            </a:pPr>
            <a:r>
              <a:rPr lang="en-US" sz="2400" dirty="0" smtClean="0">
                <a:solidFill>
                  <a:srgbClr val="FF0000"/>
                </a:solidFill>
              </a:rPr>
              <a:t>     learners</a:t>
            </a:r>
          </a:p>
          <a:p>
            <a:pPr marL="0" indent="0">
              <a:buNone/>
            </a:pPr>
            <a:r>
              <a:rPr lang="en-US" sz="2400" dirty="0" smtClean="0"/>
              <a:t>	</a:t>
            </a:r>
            <a:r>
              <a:rPr lang="en-US" sz="2400" dirty="0" smtClean="0">
                <a:solidFill>
                  <a:srgbClr val="008000"/>
                </a:solidFill>
                <a:sym typeface="Wingdings"/>
              </a:rPr>
              <a:t></a:t>
            </a:r>
            <a:r>
              <a:rPr lang="en-US" sz="2400" dirty="0" smtClean="0">
                <a:solidFill>
                  <a:srgbClr val="008000"/>
                </a:solidFill>
              </a:rPr>
              <a:t> incomplete with respect to features acquired</a:t>
            </a:r>
          </a:p>
          <a:p>
            <a:pPr marL="0" indent="0">
              <a:buNone/>
            </a:pPr>
            <a:r>
              <a:rPr lang="en-US" sz="2400" dirty="0" smtClean="0">
                <a:solidFill>
                  <a:srgbClr val="008000"/>
                </a:solidFill>
              </a:rPr>
              <a:t>    	early in life e.g. phonology, every day registers, etc.</a:t>
            </a:r>
          </a:p>
          <a:p>
            <a:pPr marL="0" indent="0">
              <a:buNone/>
            </a:pPr>
            <a:r>
              <a:rPr lang="en-US" sz="2400" dirty="0" smtClean="0"/>
              <a:t>• The type of input: </a:t>
            </a:r>
            <a:r>
              <a:rPr lang="en-US" sz="2400" dirty="0" smtClean="0">
                <a:solidFill>
                  <a:srgbClr val="FF0000"/>
                </a:solidFill>
              </a:rPr>
              <a:t>formal, focused on form, written</a:t>
            </a:r>
          </a:p>
          <a:p>
            <a:pPr marL="0" indent="0">
              <a:buNone/>
            </a:pPr>
            <a:r>
              <a:rPr lang="en-US" sz="2400" dirty="0">
                <a:solidFill>
                  <a:srgbClr val="008000"/>
                </a:solidFill>
              </a:rPr>
              <a:t> </a:t>
            </a:r>
            <a:r>
              <a:rPr lang="en-US" sz="2400" dirty="0" smtClean="0">
                <a:solidFill>
                  <a:srgbClr val="008000"/>
                </a:solidFill>
              </a:rPr>
              <a:t>	</a:t>
            </a:r>
            <a:r>
              <a:rPr lang="en-US" sz="2400" dirty="0" smtClean="0">
                <a:solidFill>
                  <a:srgbClr val="008000"/>
                </a:solidFill>
                <a:sym typeface="Wingdings"/>
              </a:rPr>
              <a:t></a:t>
            </a:r>
            <a:r>
              <a:rPr lang="en-US" sz="2400" dirty="0" smtClean="0">
                <a:solidFill>
                  <a:srgbClr val="008000"/>
                </a:solidFill>
              </a:rPr>
              <a:t> explicit knowledge of rules and the written language</a:t>
            </a:r>
          </a:p>
        </p:txBody>
      </p:sp>
    </p:spTree>
    <p:extLst>
      <p:ext uri="{BB962C8B-B14F-4D97-AF65-F5344CB8AC3E}">
        <p14:creationId xmlns:p14="http://schemas.microsoft.com/office/powerpoint/2010/main" val="65482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Making mixed class work: </a:t>
            </a:r>
            <a:r>
              <a:rPr lang="en-US" dirty="0" smtClean="0"/>
              <a:t/>
            </a:r>
            <a:br>
              <a:rPr lang="en-US" dirty="0" smtClean="0"/>
            </a:br>
            <a:r>
              <a:rPr lang="en-US" dirty="0" smtClean="0"/>
              <a:t>The non-</a:t>
            </a:r>
            <a:r>
              <a:rPr lang="en-US" dirty="0" err="1" smtClean="0"/>
              <a:t>negotiables</a:t>
            </a:r>
            <a:r>
              <a:rPr lang="en-US" dirty="0"/>
              <a:t/>
            </a:r>
            <a:br>
              <a:rPr lang="en-US" dirty="0"/>
            </a:br>
            <a:endParaRPr lang="en-US" dirty="0"/>
          </a:p>
        </p:txBody>
      </p:sp>
      <p:sp>
        <p:nvSpPr>
          <p:cNvPr id="3" name="Content Placeholder 2"/>
          <p:cNvSpPr>
            <a:spLocks noGrp="1"/>
          </p:cNvSpPr>
          <p:nvPr>
            <p:ph idx="1"/>
          </p:nvPr>
        </p:nvSpPr>
        <p:spPr>
          <a:xfrm>
            <a:off x="457200" y="1822450"/>
            <a:ext cx="8229600" cy="4303713"/>
          </a:xfrm>
        </p:spPr>
        <p:txBody>
          <a:bodyPr>
            <a:normAutofit/>
          </a:bodyPr>
          <a:lstStyle/>
          <a:p>
            <a:pPr marL="0" indent="0">
              <a:buNone/>
            </a:pPr>
            <a:r>
              <a:rPr lang="en-US" dirty="0" smtClean="0"/>
              <a:t>Both student populations matter:</a:t>
            </a:r>
          </a:p>
          <a:p>
            <a:pPr marL="0" indent="0">
              <a:buNone/>
            </a:pPr>
            <a:endParaRPr lang="en-US" dirty="0" smtClean="0"/>
          </a:p>
          <a:p>
            <a:pPr marL="857250" lvl="1" indent="-457200">
              <a:buFont typeface="Wingdings" charset="2"/>
              <a:buChar char="Ø"/>
            </a:pPr>
            <a:r>
              <a:rPr lang="en-US" dirty="0" smtClean="0"/>
              <a:t>Both learner-types benefit from instruction</a:t>
            </a:r>
          </a:p>
          <a:p>
            <a:pPr marL="857250" lvl="1" indent="-457200">
              <a:buFont typeface="Wingdings" charset="2"/>
              <a:buChar char="Ø"/>
            </a:pPr>
            <a:r>
              <a:rPr lang="en-US" dirty="0"/>
              <a:t>Both </a:t>
            </a:r>
            <a:r>
              <a:rPr lang="en-US" dirty="0" smtClean="0"/>
              <a:t>learner-types contribute </a:t>
            </a:r>
            <a:r>
              <a:rPr lang="en-US" dirty="0"/>
              <a:t>to the learning </a:t>
            </a:r>
            <a:r>
              <a:rPr lang="en-US" dirty="0" smtClean="0"/>
              <a:t>process</a:t>
            </a:r>
          </a:p>
          <a:p>
            <a:pPr marL="857250" lvl="1" indent="-457200">
              <a:buFont typeface="Wingdings" charset="2"/>
              <a:buChar char="Ø"/>
            </a:pPr>
            <a:r>
              <a:rPr lang="en-US" dirty="0" smtClean="0"/>
              <a:t>There is positive </a:t>
            </a:r>
            <a:r>
              <a:rPr lang="en-US" dirty="0"/>
              <a:t>student </a:t>
            </a:r>
            <a:r>
              <a:rPr lang="en-US" dirty="0" smtClean="0"/>
              <a:t>interdependence</a:t>
            </a:r>
          </a:p>
          <a:p>
            <a:pPr marL="400050" lvl="1" indent="0">
              <a:buNone/>
            </a:pPr>
            <a:endParaRPr lang="en-US" dirty="0"/>
          </a:p>
          <a:p>
            <a:pPr marL="400050" lvl="1" indent="0">
              <a:buNone/>
            </a:pPr>
            <a:r>
              <a:rPr lang="en-US" dirty="0" smtClean="0"/>
              <a:t>Native speakers?</a:t>
            </a:r>
            <a:endParaRPr lang="en-US" dirty="0"/>
          </a:p>
          <a:p>
            <a:pPr marL="400050" lvl="1" indent="0">
              <a:buNone/>
            </a:pPr>
            <a:endParaRPr lang="en-US" dirty="0" smtClean="0"/>
          </a:p>
        </p:txBody>
      </p:sp>
    </p:spTree>
    <p:extLst>
      <p:ext uri="{BB962C8B-B14F-4D97-AF65-F5344CB8AC3E}">
        <p14:creationId xmlns:p14="http://schemas.microsoft.com/office/powerpoint/2010/main" val="3803628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7217"/>
            <a:ext cx="8229600" cy="1021899"/>
          </a:xfrm>
        </p:spPr>
        <p:txBody>
          <a:bodyPr>
            <a:noAutofit/>
          </a:bodyPr>
          <a:lstStyle/>
          <a:p>
            <a:r>
              <a:rPr lang="en-US" sz="3800" dirty="0" smtClean="0"/>
              <a:t>HLLs and L2Ls tend to have complimentary skills and needs</a:t>
            </a:r>
            <a:endParaRPr lang="en-US" sz="3800" dirty="0"/>
          </a:p>
        </p:txBody>
      </p:sp>
      <p:sp>
        <p:nvSpPr>
          <p:cNvPr id="6" name="Content Placeholder 5"/>
          <p:cNvSpPr>
            <a:spLocks noGrp="1"/>
          </p:cNvSpPr>
          <p:nvPr>
            <p:ph idx="1"/>
          </p:nvPr>
        </p:nvSpPr>
        <p:spPr/>
        <p:txBody>
          <a:bodyPr>
            <a:normAutofit/>
          </a:bodyPr>
          <a:lstStyle/>
          <a:p>
            <a:pPr marL="0" indent="0">
              <a:buNone/>
            </a:pPr>
            <a:r>
              <a:rPr lang="en-US" sz="6200"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207589421"/>
              </p:ext>
            </p:extLst>
          </p:nvPr>
        </p:nvGraphicFramePr>
        <p:xfrm>
          <a:off x="327544" y="1282890"/>
          <a:ext cx="8543500" cy="5390865"/>
        </p:xfrm>
        <a:graphic>
          <a:graphicData uri="http://schemas.openxmlformats.org/drawingml/2006/table">
            <a:tbl>
              <a:tblPr firstRow="1" bandRow="1">
                <a:tableStyleId>{5C22544A-7EE6-4342-B048-85BDC9FD1C3A}</a:tableStyleId>
              </a:tblPr>
              <a:tblGrid>
                <a:gridCol w="4271750"/>
                <a:gridCol w="4271750"/>
              </a:tblGrid>
              <a:tr h="548651">
                <a:tc>
                  <a:txBody>
                    <a:bodyPr/>
                    <a:lstStyle/>
                    <a:p>
                      <a:pPr algn="ctr"/>
                      <a:r>
                        <a:rPr lang="en-US" sz="2800" dirty="0" smtClean="0">
                          <a:solidFill>
                            <a:schemeClr val="tx1"/>
                          </a:solidFill>
                        </a:rPr>
                        <a:t>HLLs</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solidFill>
                            <a:schemeClr val="tx1"/>
                          </a:solidFill>
                        </a:rPr>
                        <a:t>L2Ls</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68208">
                <a:tc>
                  <a:txBody>
                    <a:bodyPr/>
                    <a:lstStyle/>
                    <a:p>
                      <a:pPr marL="0" indent="0">
                        <a:buNone/>
                      </a:pPr>
                      <a:r>
                        <a:rPr lang="en-US" sz="1800" u="sng" dirty="0" smtClean="0">
                          <a:solidFill>
                            <a:schemeClr val="tx1"/>
                          </a:solidFill>
                        </a:rPr>
                        <a:t>The context of learning</a:t>
                      </a:r>
                      <a:r>
                        <a:rPr lang="en-US" sz="1800" dirty="0" smtClean="0"/>
                        <a:t>: </a:t>
                      </a:r>
                      <a:r>
                        <a:rPr lang="en-US" sz="1800" dirty="0" smtClean="0">
                          <a:solidFill>
                            <a:srgbClr val="FF0000"/>
                          </a:solidFill>
                        </a:rPr>
                        <a:t>primarily, home</a:t>
                      </a:r>
                    </a:p>
                    <a:p>
                      <a:pPr marL="0" indent="0">
                        <a:buNone/>
                      </a:pPr>
                      <a:r>
                        <a:rPr lang="en-US" sz="1800" b="1" dirty="0" smtClean="0">
                          <a:solidFill>
                            <a:srgbClr val="008000"/>
                          </a:solidFill>
                          <a:sym typeface="Wingdings"/>
                        </a:rPr>
                        <a:t></a:t>
                      </a:r>
                      <a:r>
                        <a:rPr lang="en-US" sz="1800" b="1" dirty="0" smtClean="0">
                          <a:solidFill>
                            <a:srgbClr val="008000"/>
                          </a:solidFill>
                        </a:rPr>
                        <a:t>informal, home register, non-standard, spontaneous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u="sng" dirty="0" smtClean="0"/>
                        <a:t>The context of learning</a:t>
                      </a:r>
                      <a:r>
                        <a:rPr lang="en-US" sz="1800" dirty="0" smtClean="0"/>
                        <a:t>: </a:t>
                      </a:r>
                      <a:r>
                        <a:rPr lang="en-US" sz="1800" dirty="0" smtClean="0">
                          <a:solidFill>
                            <a:srgbClr val="FF0000"/>
                          </a:solidFill>
                        </a:rPr>
                        <a:t>school </a:t>
                      </a:r>
                    </a:p>
                    <a:p>
                      <a:pPr marL="0" indent="0">
                        <a:buNone/>
                      </a:pPr>
                      <a:r>
                        <a:rPr lang="en-US" sz="1800" dirty="0" smtClean="0"/>
                        <a:t> </a:t>
                      </a:r>
                      <a:r>
                        <a:rPr lang="en-US" sz="1800" b="1" dirty="0" smtClean="0">
                          <a:solidFill>
                            <a:srgbClr val="008000"/>
                          </a:solidFill>
                          <a:sym typeface="Wingdings"/>
                        </a:rPr>
                        <a:t></a:t>
                      </a:r>
                      <a:r>
                        <a:rPr lang="en-US" sz="1800" b="1" dirty="0" smtClean="0">
                          <a:solidFill>
                            <a:srgbClr val="008000"/>
                          </a:solidFill>
                        </a:rPr>
                        <a:t> formal, standard, academic,  rehearsed, controlled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49132">
                <a:tc>
                  <a:txBody>
                    <a:bodyPr/>
                    <a:lstStyle/>
                    <a:p>
                      <a:pPr marL="0" indent="0">
                        <a:buNone/>
                      </a:pPr>
                      <a:r>
                        <a:rPr lang="en-US" sz="1800" u="sng" dirty="0" smtClean="0"/>
                        <a:t>The timing of learning: </a:t>
                      </a:r>
                      <a:r>
                        <a:rPr lang="en-US" sz="1800" dirty="0" smtClean="0">
                          <a:solidFill>
                            <a:srgbClr val="FF0000"/>
                          </a:solidFill>
                        </a:rPr>
                        <a:t>early years, diminished or discontinued upon starting school</a:t>
                      </a:r>
                    </a:p>
                    <a:p>
                      <a:pPr marL="0" indent="0">
                        <a:buNone/>
                      </a:pPr>
                      <a:r>
                        <a:rPr lang="en-US" sz="1800" b="1" dirty="0" smtClean="0">
                          <a:solidFill>
                            <a:srgbClr val="008000"/>
                          </a:solidFill>
                          <a:sym typeface="Wingdings"/>
                        </a:rPr>
                        <a:t></a:t>
                      </a:r>
                      <a:r>
                        <a:rPr lang="en-US" sz="1800" b="1" dirty="0" smtClean="0">
                          <a:solidFill>
                            <a:srgbClr val="008000"/>
                          </a:solidFill>
                        </a:rPr>
                        <a:t> in some ways similar to the language of children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u="sng" dirty="0" smtClean="0"/>
                        <a:t>The timing of learning: </a:t>
                      </a:r>
                      <a:r>
                        <a:rPr lang="en-US" sz="1800" dirty="0" smtClean="0">
                          <a:solidFill>
                            <a:srgbClr val="FF0000"/>
                          </a:solidFill>
                        </a:rPr>
                        <a:t>adolescence, early</a:t>
                      </a:r>
                    </a:p>
                    <a:p>
                      <a:pPr marL="0" indent="0">
                        <a:buNone/>
                      </a:pPr>
                      <a:r>
                        <a:rPr lang="en-US" sz="1800" dirty="0" smtClean="0">
                          <a:solidFill>
                            <a:srgbClr val="FF0000"/>
                          </a:solidFill>
                        </a:rPr>
                        <a:t>    adulthood</a:t>
                      </a:r>
                    </a:p>
                    <a:p>
                      <a:pPr marL="0" indent="0">
                        <a:buNone/>
                      </a:pPr>
                      <a:r>
                        <a:rPr lang="en-US" sz="1800" b="1" dirty="0" smtClean="0">
                          <a:solidFill>
                            <a:srgbClr val="008000"/>
                          </a:solidFill>
                          <a:sym typeface="Wingdings"/>
                        </a:rPr>
                        <a:t></a:t>
                      </a:r>
                      <a:r>
                        <a:rPr lang="en-US" sz="1800" b="1" dirty="0" smtClean="0">
                          <a:solidFill>
                            <a:srgbClr val="008000"/>
                          </a:solidFill>
                        </a:rPr>
                        <a:t>adult-like with respect to certain</a:t>
                      </a:r>
                    </a:p>
                    <a:p>
                      <a:pPr marL="0" indent="0">
                        <a:buNone/>
                      </a:pPr>
                      <a:r>
                        <a:rPr lang="en-US" sz="1800" b="1" dirty="0" smtClean="0">
                          <a:solidFill>
                            <a:srgbClr val="008000"/>
                          </a:solidFill>
                        </a:rPr>
                        <a:t>    features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58670">
                <a:tc>
                  <a:txBody>
                    <a:bodyPr/>
                    <a:lstStyle/>
                    <a:p>
                      <a:pPr marL="0" indent="0">
                        <a:buNone/>
                      </a:pPr>
                      <a:r>
                        <a:rPr lang="en-US" sz="1800" u="sng" dirty="0" smtClean="0"/>
                        <a:t>The amount input: </a:t>
                      </a:r>
                      <a:r>
                        <a:rPr lang="en-US" sz="1800" dirty="0" smtClean="0">
                          <a:solidFill>
                            <a:srgbClr val="FF0000"/>
                          </a:solidFill>
                        </a:rPr>
                        <a:t>less than native speakers but more than L2 learners</a:t>
                      </a:r>
                    </a:p>
                    <a:p>
                      <a:pPr marL="0" indent="0">
                        <a:buNone/>
                      </a:pPr>
                      <a:r>
                        <a:rPr lang="en-US" sz="1800" b="1" dirty="0" smtClean="0">
                          <a:solidFill>
                            <a:srgbClr val="008000"/>
                          </a:solidFill>
                          <a:sym typeface="Wingdings"/>
                        </a:rPr>
                        <a:t></a:t>
                      </a:r>
                      <a:r>
                        <a:rPr lang="en-US" sz="1800" b="1" dirty="0" smtClean="0">
                          <a:solidFill>
                            <a:srgbClr val="008000"/>
                          </a:solidFill>
                        </a:rPr>
                        <a:t> incomplete with respect to late-acquired items, e.g. relative clauses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u="sng" dirty="0" smtClean="0"/>
                        <a:t>The amount input</a:t>
                      </a:r>
                      <a:r>
                        <a:rPr lang="en-US" sz="1800" dirty="0" smtClean="0"/>
                        <a:t>: </a:t>
                      </a:r>
                      <a:r>
                        <a:rPr lang="en-US" sz="1800" dirty="0" smtClean="0">
                          <a:solidFill>
                            <a:srgbClr val="FF0000"/>
                          </a:solidFill>
                        </a:rPr>
                        <a:t>less than native speakers and HLLs </a:t>
                      </a:r>
                    </a:p>
                    <a:p>
                      <a:pPr marL="0" indent="0">
                        <a:buNone/>
                      </a:pPr>
                      <a:r>
                        <a:rPr lang="en-US" sz="1800" b="1" dirty="0" smtClean="0">
                          <a:solidFill>
                            <a:srgbClr val="008000"/>
                          </a:solidFill>
                          <a:sym typeface="Wingdings"/>
                        </a:rPr>
                        <a:t></a:t>
                      </a:r>
                      <a:r>
                        <a:rPr lang="en-US" sz="1800" b="1" dirty="0" smtClean="0">
                          <a:solidFill>
                            <a:srgbClr val="008000"/>
                          </a:solidFill>
                        </a:rPr>
                        <a:t>incomplete with respect to certain </a:t>
                      </a:r>
                    </a:p>
                    <a:p>
                      <a:pPr marL="0" indent="0">
                        <a:buNone/>
                      </a:pPr>
                      <a:r>
                        <a:rPr lang="en-US" sz="1800" b="1" dirty="0" smtClean="0">
                          <a:solidFill>
                            <a:srgbClr val="008000"/>
                          </a:solidFill>
                        </a:rPr>
                        <a:t>   features, e.g. phonology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66204">
                <a:tc>
                  <a:txBody>
                    <a:bodyPr/>
                    <a:lstStyle/>
                    <a:p>
                      <a:pPr marL="0" indent="0">
                        <a:buNone/>
                      </a:pPr>
                      <a:r>
                        <a:rPr lang="en-US" sz="1800" u="sng" dirty="0" smtClean="0"/>
                        <a:t>The type of input: </a:t>
                      </a:r>
                      <a:r>
                        <a:rPr lang="en-US" sz="1800" dirty="0" smtClean="0">
                          <a:solidFill>
                            <a:srgbClr val="FF0000"/>
                          </a:solidFill>
                        </a:rPr>
                        <a:t>oral, informal, spontaneous</a:t>
                      </a:r>
                    </a:p>
                    <a:p>
                      <a:pPr marL="0" indent="0">
                        <a:buNone/>
                      </a:pPr>
                      <a:r>
                        <a:rPr lang="en-US" sz="1800" b="1" dirty="0" smtClean="0">
                          <a:solidFill>
                            <a:srgbClr val="008000"/>
                          </a:solidFill>
                          <a:sym typeface="Wingdings"/>
                        </a:rPr>
                        <a:t></a:t>
                      </a:r>
                      <a:r>
                        <a:rPr lang="en-US" sz="1800" b="1" dirty="0" smtClean="0">
                          <a:solidFill>
                            <a:srgbClr val="008000"/>
                          </a:solidFill>
                        </a:rPr>
                        <a:t> implicit knowledge of the HL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sz="1800" u="sng" dirty="0" smtClean="0"/>
                        <a:t>The type of input: </a:t>
                      </a:r>
                      <a:r>
                        <a:rPr lang="en-US" sz="1800" dirty="0" smtClean="0">
                          <a:solidFill>
                            <a:srgbClr val="FF0000"/>
                          </a:solidFill>
                        </a:rPr>
                        <a:t>formal, focused on</a:t>
                      </a:r>
                    </a:p>
                    <a:p>
                      <a:pPr marL="0" indent="0">
                        <a:buNone/>
                      </a:pPr>
                      <a:r>
                        <a:rPr lang="en-US" sz="1800" dirty="0" smtClean="0">
                          <a:solidFill>
                            <a:srgbClr val="FF0000"/>
                          </a:solidFill>
                        </a:rPr>
                        <a:t>   form</a:t>
                      </a:r>
                    </a:p>
                    <a:p>
                      <a:pPr marL="0" indent="0">
                        <a:buNone/>
                      </a:pPr>
                      <a:r>
                        <a:rPr lang="en-US" sz="1800" b="1" dirty="0" smtClean="0">
                          <a:solidFill>
                            <a:srgbClr val="008000"/>
                          </a:solidFill>
                          <a:sym typeface="Wingdings"/>
                        </a:rPr>
                        <a:t></a:t>
                      </a:r>
                      <a:r>
                        <a:rPr lang="en-US" sz="1800" b="1" dirty="0" smtClean="0">
                          <a:solidFill>
                            <a:srgbClr val="008000"/>
                          </a:solidFill>
                        </a:rPr>
                        <a:t> explicit knowledge of rules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5670966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512281" y="3378765"/>
            <a:ext cx="8004478" cy="2414470"/>
          </a:xfrm>
        </p:spPr>
        <p:txBody>
          <a:bodyPr>
            <a:normAutofit/>
          </a:bodyPr>
          <a:lstStyle/>
          <a:p>
            <a:r>
              <a:rPr lang="en-US" cap="none" dirty="0" smtClean="0">
                <a:latin typeface="Calibri" charset="0"/>
                <a:ea typeface="ＭＳ Ｐゴシック" charset="0"/>
                <a:cs typeface="ＭＳ Ｐゴシック" charset="0"/>
              </a:rPr>
              <a:t>Two studies by Melissa Bowles highlight the pedagogical significance of this information</a:t>
            </a:r>
            <a:endParaRPr lang="en-US" cap="none"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638856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110865"/>
            <a:ext cx="8229600" cy="1143000"/>
          </a:xfrm>
        </p:spPr>
        <p:txBody>
          <a:bodyPr>
            <a:normAutofit/>
          </a:bodyPr>
          <a:lstStyle/>
          <a:p>
            <a:r>
              <a:rPr lang="en-US" sz="3200" dirty="0" smtClean="0">
                <a:latin typeface="Calibri" charset="0"/>
                <a:ea typeface="ＭＳ Ｐゴシック" charset="0"/>
                <a:cs typeface="ＭＳ Ｐゴシック" charset="0"/>
              </a:rPr>
              <a:t>Two studies of paired </a:t>
            </a:r>
            <a:r>
              <a:rPr lang="en-US" sz="3200" dirty="0">
                <a:latin typeface="Calibri" charset="0"/>
                <a:ea typeface="ＭＳ Ｐゴシック" charset="0"/>
                <a:cs typeface="ＭＳ Ｐゴシック" charset="0"/>
              </a:rPr>
              <a:t>interactions between </a:t>
            </a:r>
            <a:r>
              <a:rPr lang="en-US" sz="3200" dirty="0" smtClean="0">
                <a:latin typeface="Calibri" charset="0"/>
                <a:ea typeface="ＭＳ Ｐゴシック" charset="0"/>
                <a:cs typeface="ＭＳ Ｐゴシック" charset="0"/>
              </a:rPr>
              <a:t>HLLs </a:t>
            </a:r>
            <a:r>
              <a:rPr lang="en-US" sz="3200" dirty="0">
                <a:latin typeface="Calibri" charset="0"/>
                <a:ea typeface="ＭＳ Ｐゴシック" charset="0"/>
                <a:cs typeface="ＭＳ Ｐゴシック" charset="0"/>
              </a:rPr>
              <a:t>and </a:t>
            </a:r>
            <a:r>
              <a:rPr lang="en-US" sz="3200" dirty="0" smtClean="0">
                <a:latin typeface="Calibri" charset="0"/>
                <a:ea typeface="ＭＳ Ｐゴシック" charset="0"/>
                <a:cs typeface="ＭＳ Ｐゴシック" charset="0"/>
              </a:rPr>
              <a:t>L2Ls (Bowles 2011)</a:t>
            </a:r>
            <a:endParaRPr lang="en-US" sz="3200" dirty="0">
              <a:latin typeface="Calibri" charset="0"/>
              <a:ea typeface="ＭＳ Ｐゴシック" charset="0"/>
              <a:cs typeface="ＭＳ Ｐゴシック" charset="0"/>
            </a:endParaRPr>
          </a:p>
        </p:txBody>
      </p:sp>
      <p:sp>
        <p:nvSpPr>
          <p:cNvPr id="91138" name="Content Placeholder 3"/>
          <p:cNvSpPr>
            <a:spLocks noGrp="1"/>
          </p:cNvSpPr>
          <p:nvPr>
            <p:ph idx="1"/>
          </p:nvPr>
        </p:nvSpPr>
        <p:spPr>
          <a:xfrm>
            <a:off x="457200" y="1390343"/>
            <a:ext cx="8229600" cy="5119638"/>
          </a:xfrm>
        </p:spPr>
        <p:txBody>
          <a:bodyPr>
            <a:normAutofit/>
          </a:bodyPr>
          <a:lstStyle/>
          <a:p>
            <a:r>
              <a:rPr lang="en-US" dirty="0" smtClean="0">
                <a:latin typeface="Calibri" charset="0"/>
                <a:ea typeface="ＭＳ Ｐゴシック" charset="0"/>
                <a:cs typeface="ＭＳ Ｐゴシック" charset="0"/>
              </a:rPr>
              <a:t>HLLs </a:t>
            </a:r>
            <a:r>
              <a:rPr lang="en-US" dirty="0">
                <a:latin typeface="Calibri" charset="0"/>
                <a:ea typeface="ＭＳ Ｐゴシック" charset="0"/>
                <a:cs typeface="ＭＳ Ｐゴシック" charset="0"/>
              </a:rPr>
              <a:t>and </a:t>
            </a:r>
            <a:r>
              <a:rPr lang="en-US" dirty="0" smtClean="0">
                <a:latin typeface="Calibri" charset="0"/>
                <a:ea typeface="ＭＳ Ｐゴシック" charset="0"/>
                <a:cs typeface="ＭＳ Ｐゴシック" charset="0"/>
              </a:rPr>
              <a:t>L2Ls </a:t>
            </a:r>
            <a:r>
              <a:rPr lang="en-US" dirty="0">
                <a:latin typeface="Calibri" charset="0"/>
                <a:ea typeface="ＭＳ Ｐゴシック" charset="0"/>
                <a:cs typeface="ＭＳ Ｐゴシック" charset="0"/>
              </a:rPr>
              <a:t>were matched for </a:t>
            </a:r>
            <a:r>
              <a:rPr lang="en-US" dirty="0" smtClean="0">
                <a:latin typeface="Calibri" charset="0"/>
                <a:ea typeface="ＭＳ Ｐゴシック" charset="0"/>
                <a:cs typeface="ＭＳ Ｐゴシック" charset="0"/>
              </a:rPr>
              <a:t>proficiency;</a:t>
            </a:r>
          </a:p>
          <a:p>
            <a:endParaRPr lang="en-US" sz="1200"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They worked </a:t>
            </a:r>
            <a:r>
              <a:rPr lang="en-US" dirty="0">
                <a:latin typeface="Calibri" charset="0"/>
                <a:ea typeface="ＭＳ Ｐゴシック" charset="0"/>
                <a:cs typeface="ＭＳ Ｐゴシック" charset="0"/>
              </a:rPr>
              <a:t>together on </a:t>
            </a:r>
            <a:r>
              <a:rPr lang="en-US" dirty="0" smtClean="0">
                <a:latin typeface="Calibri" charset="0"/>
                <a:ea typeface="ＭＳ Ｐゴシック" charset="0"/>
                <a:cs typeface="ＭＳ Ｐゴシック" charset="0"/>
              </a:rPr>
              <a:t>a two-way information gap activity (also called jigsaw);</a:t>
            </a:r>
          </a:p>
          <a:p>
            <a:endParaRPr lang="en-US" sz="1200"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In </a:t>
            </a:r>
            <a:r>
              <a:rPr lang="en-US" dirty="0" smtClean="0">
                <a:latin typeface="Calibri" charset="0"/>
                <a:ea typeface="ＭＳ Ｐゴシック" charset="0"/>
                <a:cs typeface="ＭＳ Ｐゴシック" charset="0"/>
              </a:rPr>
              <a:t>terms of linguistic benefits, in the </a:t>
            </a:r>
            <a:r>
              <a:rPr lang="en-US" dirty="0">
                <a:latin typeface="Calibri" charset="0"/>
                <a:ea typeface="ＭＳ Ｐゴシック" charset="0"/>
                <a:cs typeface="ＭＳ Ｐゴシック" charset="0"/>
              </a:rPr>
              <a:t>first study </a:t>
            </a:r>
            <a:r>
              <a:rPr lang="en-US" dirty="0" smtClean="0">
                <a:latin typeface="Calibri" charset="0"/>
                <a:ea typeface="ＭＳ Ｐゴシック" charset="0"/>
                <a:cs typeface="ＭＳ Ｐゴシック" charset="0"/>
              </a:rPr>
              <a:t>L2 learners </a:t>
            </a:r>
            <a:r>
              <a:rPr lang="en-US" dirty="0">
                <a:latin typeface="Calibri" charset="0"/>
                <a:ea typeface="ＭＳ Ｐゴシック" charset="0"/>
                <a:cs typeface="ＭＳ Ｐゴシック" charset="0"/>
              </a:rPr>
              <a:t>benefited </a:t>
            </a:r>
            <a:r>
              <a:rPr lang="en-US" dirty="0" smtClean="0">
                <a:latin typeface="Calibri" charset="0"/>
                <a:ea typeface="ＭＳ Ｐゴシック" charset="0"/>
                <a:cs typeface="ＭＳ Ｐゴシック" charset="0"/>
              </a:rPr>
              <a:t>more </a:t>
            </a:r>
            <a:r>
              <a:rPr lang="en-US" dirty="0">
                <a:latin typeface="Calibri" charset="0"/>
                <a:ea typeface="ＭＳ Ｐゴシック" charset="0"/>
                <a:cs typeface="ＭＳ Ｐゴシック" charset="0"/>
              </a:rPr>
              <a:t>from the activity than HL </a:t>
            </a:r>
            <a:r>
              <a:rPr lang="en-US" dirty="0" smtClean="0">
                <a:latin typeface="Calibri" charset="0"/>
                <a:ea typeface="ＭＳ Ｐゴシック" charset="0"/>
                <a:cs typeface="ＭＳ Ｐゴシック" charset="0"/>
              </a:rPr>
              <a:t>learners; </a:t>
            </a:r>
          </a:p>
          <a:p>
            <a:endParaRPr lang="en-US" sz="1200"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In the second study, both types of learners benefited equally from the activity.</a:t>
            </a:r>
          </a:p>
          <a:p>
            <a:pPr>
              <a:buFont typeface="Arial" charset="0"/>
              <a:buNone/>
            </a:pP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025172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b="1" dirty="0" smtClean="0"/>
              <a:t>First study</a:t>
            </a:r>
            <a:r>
              <a:rPr lang="en-US" sz="3200" dirty="0" smtClean="0"/>
              <a:t>: </a:t>
            </a:r>
            <a:br>
              <a:rPr lang="en-US" sz="3200" dirty="0" smtClean="0"/>
            </a:br>
            <a:r>
              <a:rPr lang="en-US" sz="3200" dirty="0" smtClean="0"/>
              <a:t>L2Ls benefited more from the activity</a:t>
            </a:r>
            <a:endParaRPr lang="en-US" sz="3200" dirty="0"/>
          </a:p>
        </p:txBody>
      </p:sp>
      <p:pic>
        <p:nvPicPr>
          <p:cNvPr id="15" name="Content Placeholder 14" descr="j0202109.jpg"/>
          <p:cNvPicPr>
            <a:picLocks noGrp="1" noChangeAspect="1"/>
          </p:cNvPicPr>
          <p:nvPr>
            <p:ph idx="1"/>
          </p:nvPr>
        </p:nvPicPr>
        <p:blipFill>
          <a:blip r:embed="rId2">
            <a:extLst>
              <a:ext uri="{28A0092B-C50C-407E-A947-70E740481C1C}">
                <a14:useLocalDpi xmlns:a14="http://schemas.microsoft.com/office/drawing/2010/main" val="0"/>
              </a:ext>
            </a:extLst>
          </a:blip>
          <a:srcRect t="8441" b="8441"/>
          <a:stretch>
            <a:fillRect/>
          </a:stretch>
        </p:blipFill>
        <p:spPr/>
      </p:pic>
    </p:spTree>
    <p:extLst>
      <p:ext uri="{BB962C8B-B14F-4D97-AF65-F5344CB8AC3E}">
        <p14:creationId xmlns:p14="http://schemas.microsoft.com/office/powerpoint/2010/main" val="2084473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b="1" dirty="0" smtClean="0"/>
              <a:t>Second study</a:t>
            </a:r>
            <a:r>
              <a:rPr lang="en-US" sz="3200" dirty="0" smtClean="0"/>
              <a:t>: </a:t>
            </a:r>
            <a:br>
              <a:rPr lang="en-US" sz="3200" dirty="0" smtClean="0"/>
            </a:br>
            <a:r>
              <a:rPr lang="en-US" sz="3200" dirty="0" smtClean="0"/>
              <a:t>Both learners benefited from paired interactions</a:t>
            </a:r>
            <a:endParaRPr lang="en-US" sz="3200" dirty="0"/>
          </a:p>
        </p:txBody>
      </p:sp>
      <p:pic>
        <p:nvPicPr>
          <p:cNvPr id="16" name="Content Placeholder 15" descr="j0149024.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13048569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Calibri" charset="0"/>
                <a:ea typeface="ＭＳ Ｐゴシック" charset="0"/>
                <a:cs typeface="ＭＳ Ｐゴシック" charset="0"/>
              </a:rPr>
              <a:t>What made the difference?</a:t>
            </a:r>
          </a:p>
        </p:txBody>
      </p:sp>
      <p:sp>
        <p:nvSpPr>
          <p:cNvPr id="92162" name="Content Placeholder 2"/>
          <p:cNvSpPr>
            <a:spLocks noGrp="1"/>
          </p:cNvSpPr>
          <p:nvPr>
            <p:ph idx="1"/>
          </p:nvPr>
        </p:nvSpPr>
        <p:spPr>
          <a:xfrm>
            <a:off x="457200" y="1600200"/>
            <a:ext cx="8229600" cy="5018964"/>
          </a:xfrm>
        </p:spPr>
        <p:txBody>
          <a:bodyPr>
            <a:normAutofit lnSpcReduction="10000"/>
          </a:bodyPr>
          <a:lstStyle/>
          <a:p>
            <a:pPr marL="0" indent="0">
              <a:buNone/>
            </a:pPr>
            <a:r>
              <a:rPr lang="en-US" b="1" dirty="0">
                <a:latin typeface="Calibri" charset="0"/>
                <a:ea typeface="ＭＳ Ｐゴシック" charset="0"/>
                <a:cs typeface="ＭＳ Ｐゴシック" charset="0"/>
              </a:rPr>
              <a:t>Material + task</a:t>
            </a:r>
          </a:p>
          <a:p>
            <a:r>
              <a:rPr lang="en-US" dirty="0" smtClean="0">
                <a:latin typeface="Calibri" charset="0"/>
                <a:ea typeface="ＭＳ Ｐゴシック" charset="0"/>
                <a:cs typeface="ＭＳ Ｐゴシック" charset="0"/>
              </a:rPr>
              <a:t>Material: HLLs are </a:t>
            </a:r>
            <a:r>
              <a:rPr lang="en-US" dirty="0">
                <a:latin typeface="Calibri" charset="0"/>
                <a:ea typeface="ＭＳ Ｐゴシック" charset="0"/>
                <a:cs typeface="ＭＳ Ｐゴシック" charset="0"/>
              </a:rPr>
              <a:t>more familiar with home vocabulary; </a:t>
            </a:r>
            <a:r>
              <a:rPr lang="en-US" dirty="0" smtClean="0">
                <a:latin typeface="Calibri" charset="0"/>
                <a:ea typeface="ＭＳ Ｐゴシック" charset="0"/>
                <a:cs typeface="ＭＳ Ｐゴシック" charset="0"/>
              </a:rPr>
              <a:t>L2Ls</a:t>
            </a:r>
            <a:r>
              <a:rPr lang="en-US" dirty="0">
                <a:latin typeface="Calibri" charset="0"/>
                <a:ea typeface="ＭＳ Ｐゴシック" charset="0"/>
                <a:cs typeface="ＭＳ Ｐゴシック" charset="0"/>
              </a:rPr>
              <a:t>, on the other hand, are more familiar with </a:t>
            </a:r>
            <a:r>
              <a:rPr lang="en-US" dirty="0" smtClean="0">
                <a:latin typeface="Calibri" charset="0"/>
                <a:ea typeface="ＭＳ Ｐゴシック" charset="0"/>
                <a:cs typeface="ＭＳ Ｐゴシック" charset="0"/>
              </a:rPr>
              <a:t>academic vocabulary;</a:t>
            </a:r>
          </a:p>
          <a:p>
            <a:endParaRPr lang="en-US" sz="1300"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Task: HLLs </a:t>
            </a:r>
            <a:r>
              <a:rPr lang="en-US" dirty="0">
                <a:latin typeface="Calibri" charset="0"/>
                <a:ea typeface="ＭＳ Ｐゴシック" charset="0"/>
                <a:cs typeface="ＭＳ Ｐゴシック" charset="0"/>
              </a:rPr>
              <a:t>are better at tasks that tap into intuitive use of language; L2Ls, on the other hand, do better at tasks that require meta-linguistic knowledge (explicit knowledge of rules</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pPr>
              <a:buFont typeface="Arial" charset="0"/>
              <a:buNone/>
            </a:pPr>
            <a:r>
              <a:rPr lang="en-US" dirty="0">
                <a:latin typeface="Calibri" charset="0"/>
                <a:ea typeface="ＭＳ Ｐゴシック" charset="0"/>
                <a:cs typeface="ＭＳ Ｐゴシック" charset="0"/>
              </a:rPr>
              <a:t>	</a:t>
            </a:r>
          </a:p>
        </p:txBody>
      </p:sp>
    </p:spTree>
    <p:extLst>
      <p:ext uri="{BB962C8B-B14F-4D97-AF65-F5344CB8AC3E}">
        <p14:creationId xmlns:p14="http://schemas.microsoft.com/office/powerpoint/2010/main" val="21955848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b="1" dirty="0" smtClean="0"/>
              <a:t>First study</a:t>
            </a:r>
            <a:r>
              <a:rPr lang="en-US" sz="3200" dirty="0" smtClean="0"/>
              <a:t>: Mostly L2Ls benefited</a:t>
            </a:r>
            <a:endParaRPr lang="en-US" sz="3200" dirty="0"/>
          </a:p>
        </p:txBody>
      </p:sp>
      <p:pic>
        <p:nvPicPr>
          <p:cNvPr id="15" name="Content Placeholder 14" descr="j0202109.jpg"/>
          <p:cNvPicPr>
            <a:picLocks noGrp="1" noChangeAspect="1"/>
          </p:cNvPicPr>
          <p:nvPr>
            <p:ph sz="half" idx="1"/>
          </p:nvPr>
        </p:nvPicPr>
        <p:blipFill>
          <a:blip r:embed="rId2">
            <a:extLst>
              <a:ext uri="{28A0092B-C50C-407E-A947-70E740481C1C}">
                <a14:useLocalDpi xmlns:a14="http://schemas.microsoft.com/office/drawing/2010/main" val="0"/>
              </a:ext>
            </a:extLst>
          </a:blip>
          <a:srcRect l="20479" r="20479"/>
          <a:stretch>
            <a:fillRect/>
          </a:stretch>
        </p:blipFill>
        <p:spPr/>
      </p:pic>
      <p:sp>
        <p:nvSpPr>
          <p:cNvPr id="2" name="Content Placeholder 1"/>
          <p:cNvSpPr>
            <a:spLocks noGrp="1"/>
          </p:cNvSpPr>
          <p:nvPr>
            <p:ph sz="half" idx="2"/>
          </p:nvPr>
        </p:nvSpPr>
        <p:spPr>
          <a:xfrm>
            <a:off x="4784678" y="1600200"/>
            <a:ext cx="4038600" cy="4597400"/>
          </a:xfrm>
        </p:spPr>
        <p:txBody>
          <a:bodyPr>
            <a:normAutofit fontScale="92500" lnSpcReduction="10000"/>
          </a:bodyPr>
          <a:lstStyle/>
          <a:p>
            <a:pPr marL="0" indent="0">
              <a:buNone/>
            </a:pPr>
            <a:r>
              <a:rPr lang="en-US" u="sng" dirty="0" smtClean="0"/>
              <a:t>Materials</a:t>
            </a:r>
            <a:r>
              <a:rPr lang="en-US" dirty="0" smtClean="0"/>
              <a:t>: A picture of a kitchen (home vocabulary)</a:t>
            </a:r>
          </a:p>
          <a:p>
            <a:pPr marL="0" indent="0">
              <a:buNone/>
            </a:pPr>
            <a:r>
              <a:rPr lang="en-US" u="sng" dirty="0"/>
              <a:t>Tasks</a:t>
            </a:r>
            <a:r>
              <a:rPr lang="en-US" dirty="0"/>
              <a:t>: Information gap activity </a:t>
            </a:r>
            <a:r>
              <a:rPr lang="en-US" dirty="0" smtClean="0"/>
              <a:t>involving only oral tasks; </a:t>
            </a:r>
          </a:p>
          <a:p>
            <a:pPr marL="0" indent="0">
              <a:buNone/>
            </a:pPr>
            <a:endParaRPr lang="en-US" dirty="0" smtClean="0"/>
          </a:p>
          <a:p>
            <a:pPr marL="0" indent="0">
              <a:buNone/>
            </a:pPr>
            <a:r>
              <a:rPr lang="en-US" dirty="0" smtClean="0">
                <a:solidFill>
                  <a:srgbClr val="FF0000"/>
                </a:solidFill>
              </a:rPr>
              <a:t>HLLs already knew </a:t>
            </a:r>
            <a:r>
              <a:rPr lang="en-US" dirty="0">
                <a:solidFill>
                  <a:srgbClr val="FF0000"/>
                </a:solidFill>
              </a:rPr>
              <a:t>this, so they did not gain </a:t>
            </a:r>
            <a:r>
              <a:rPr lang="en-US" dirty="0" smtClean="0">
                <a:solidFill>
                  <a:srgbClr val="FF0000"/>
                </a:solidFill>
              </a:rPr>
              <a:t>much new </a:t>
            </a:r>
            <a:r>
              <a:rPr lang="en-US" dirty="0">
                <a:solidFill>
                  <a:srgbClr val="FF0000"/>
                </a:solidFill>
              </a:rPr>
              <a:t>knowledge. </a:t>
            </a:r>
            <a:r>
              <a:rPr lang="en-US" dirty="0" smtClean="0">
                <a:solidFill>
                  <a:srgbClr val="FF0000"/>
                </a:solidFill>
              </a:rPr>
              <a:t>L2Ls benefitted from HLLs’ expertise</a:t>
            </a:r>
            <a:r>
              <a:rPr lang="en-US" dirty="0" smtClean="0">
                <a:solidFill>
                  <a:srgbClr val="FF0000"/>
                </a:solidFill>
              </a:rPr>
              <a:t>. Only L2Ls were in their ZPD.</a:t>
            </a:r>
            <a:endParaRPr lang="en-U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47227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b="1" dirty="0" smtClean="0"/>
              <a:t>Second study</a:t>
            </a:r>
            <a:r>
              <a:rPr lang="en-US" sz="3200" dirty="0" smtClean="0"/>
              <a:t>: Both HLLs and L2Ls benefited</a:t>
            </a:r>
            <a:endParaRPr lang="en-US" sz="3200" dirty="0"/>
          </a:p>
        </p:txBody>
      </p:sp>
      <p:pic>
        <p:nvPicPr>
          <p:cNvPr id="16" name="Content Placeholder 15" descr="j0149024.jp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
        <p:nvSpPr>
          <p:cNvPr id="2" name="Content Placeholder 1"/>
          <p:cNvSpPr>
            <a:spLocks noGrp="1"/>
          </p:cNvSpPr>
          <p:nvPr>
            <p:ph sz="half" idx="1"/>
          </p:nvPr>
        </p:nvSpPr>
        <p:spPr>
          <a:xfrm>
            <a:off x="191069" y="1600199"/>
            <a:ext cx="4168253" cy="5076371"/>
          </a:xfrm>
        </p:spPr>
        <p:txBody>
          <a:bodyPr>
            <a:noAutofit/>
          </a:bodyPr>
          <a:lstStyle/>
          <a:p>
            <a:pPr marL="0" indent="0">
              <a:buNone/>
            </a:pPr>
            <a:r>
              <a:rPr lang="en-US" sz="2500" u="sng" dirty="0" smtClean="0"/>
              <a:t>Materials</a:t>
            </a:r>
            <a:r>
              <a:rPr lang="en-US" sz="2500" dirty="0" smtClean="0"/>
              <a:t>: A picture of a school cafeteria (general vocabulary)</a:t>
            </a:r>
          </a:p>
          <a:p>
            <a:pPr marL="0" indent="0">
              <a:buNone/>
            </a:pPr>
            <a:r>
              <a:rPr lang="en-US" sz="2500" u="sng" dirty="0" smtClean="0"/>
              <a:t>Tasks</a:t>
            </a:r>
            <a:r>
              <a:rPr lang="en-US" sz="2500" dirty="0" smtClean="0"/>
              <a:t>: Information gap activity involving oral and written tasks; </a:t>
            </a:r>
          </a:p>
          <a:p>
            <a:pPr marL="0" indent="0">
              <a:buNone/>
            </a:pPr>
            <a:endParaRPr lang="en-US" sz="1200" dirty="0" smtClean="0"/>
          </a:p>
          <a:p>
            <a:pPr marL="0" indent="0">
              <a:buNone/>
            </a:pPr>
            <a:r>
              <a:rPr lang="en-US" sz="2500" dirty="0" smtClean="0">
                <a:solidFill>
                  <a:srgbClr val="FF0000"/>
                </a:solidFill>
              </a:rPr>
              <a:t>Vocabulary was unknown to both learner types, so both </a:t>
            </a:r>
            <a:r>
              <a:rPr lang="en-US" sz="2500" dirty="0" err="1" smtClean="0">
                <a:solidFill>
                  <a:srgbClr val="FF0000"/>
                </a:solidFill>
              </a:rPr>
              <a:t>benefitted.Oral</a:t>
            </a:r>
            <a:r>
              <a:rPr lang="en-US" sz="2500" dirty="0" smtClean="0">
                <a:solidFill>
                  <a:srgbClr val="FF0000"/>
                </a:solidFill>
              </a:rPr>
              <a:t> </a:t>
            </a:r>
            <a:r>
              <a:rPr lang="en-US" sz="2500" dirty="0" smtClean="0">
                <a:solidFill>
                  <a:srgbClr val="FF0000"/>
                </a:solidFill>
              </a:rPr>
              <a:t>task benefitted L2Ls. Written task benefitted </a:t>
            </a:r>
            <a:r>
              <a:rPr lang="en-US" sz="2500" dirty="0" smtClean="0">
                <a:solidFill>
                  <a:srgbClr val="FF0000"/>
                </a:solidFill>
              </a:rPr>
              <a:t>HLLs. </a:t>
            </a:r>
            <a:r>
              <a:rPr lang="en-US" sz="2500" dirty="0" smtClean="0">
                <a:solidFill>
                  <a:srgbClr val="FF0000"/>
                </a:solidFill>
              </a:rPr>
              <a:t>Both learners were in their ZPD</a:t>
            </a:r>
            <a:endParaRPr lang="en-US" sz="2500" dirty="0">
              <a:solidFill>
                <a:srgbClr val="FF0000"/>
              </a:solidFill>
            </a:endParaRPr>
          </a:p>
        </p:txBody>
      </p:sp>
    </p:spTree>
    <p:extLst>
      <p:ext uri="{BB962C8B-B14F-4D97-AF65-F5344CB8AC3E}">
        <p14:creationId xmlns:p14="http://schemas.microsoft.com/office/powerpoint/2010/main" val="678452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274637"/>
            <a:ext cx="8229600" cy="1387907"/>
          </a:xfrm>
        </p:spPr>
        <p:txBody>
          <a:bodyPr>
            <a:normAutofit fontScale="90000"/>
          </a:bodyPr>
          <a:lstStyle/>
          <a:p>
            <a:r>
              <a:rPr lang="en-US" dirty="0">
                <a:latin typeface="Calibri" charset="0"/>
                <a:ea typeface="ＭＳ Ｐゴシック" charset="0"/>
                <a:cs typeface="ＭＳ Ｐゴシック" charset="0"/>
              </a:rPr>
              <a:t>Take home </a:t>
            </a:r>
            <a:r>
              <a:rPr lang="en-US" dirty="0" smtClean="0">
                <a:latin typeface="Calibri" charset="0"/>
                <a:ea typeface="ＭＳ Ｐゴシック" charset="0"/>
                <a:cs typeface="ＭＳ Ｐゴシック" charset="0"/>
              </a:rPr>
              <a:t>lesson from Bowles (2011) </a:t>
            </a:r>
            <a:r>
              <a:rPr lang="en-US" dirty="0">
                <a:latin typeface="Calibri" charset="0"/>
                <a:ea typeface="ＭＳ Ｐゴシック" charset="0"/>
                <a:cs typeface="ＭＳ Ｐゴシック" charset="0"/>
              </a:rPr>
              <a:t>about </a:t>
            </a:r>
            <a:r>
              <a:rPr lang="en-US" dirty="0" smtClean="0">
                <a:latin typeface="Calibri" charset="0"/>
                <a:ea typeface="ＭＳ Ｐゴシック" charset="0"/>
                <a:cs typeface="ＭＳ Ｐゴシック" charset="0"/>
              </a:rPr>
              <a:t>mixed dyads</a:t>
            </a:r>
            <a:endParaRPr lang="en-US" dirty="0">
              <a:latin typeface="Calibri" charset="0"/>
              <a:ea typeface="ＭＳ Ｐゴシック" charset="0"/>
              <a:cs typeface="ＭＳ Ｐゴシック" charset="0"/>
            </a:endParaRPr>
          </a:p>
        </p:txBody>
      </p:sp>
      <p:sp>
        <p:nvSpPr>
          <p:cNvPr id="93186" name="Content Placeholder 2"/>
          <p:cNvSpPr>
            <a:spLocks noGrp="1"/>
          </p:cNvSpPr>
          <p:nvPr>
            <p:ph idx="1"/>
          </p:nvPr>
        </p:nvSpPr>
        <p:spPr>
          <a:xfrm>
            <a:off x="406400" y="1965278"/>
            <a:ext cx="8280400" cy="4281143"/>
          </a:xfrm>
        </p:spPr>
        <p:txBody>
          <a:bodyPr>
            <a:normAutofit/>
          </a:bodyPr>
          <a:lstStyle/>
          <a:p>
            <a:r>
              <a:rPr lang="en-US" dirty="0">
                <a:latin typeface="Calibri" charset="0"/>
                <a:ea typeface="ＭＳ Ｐゴシック" charset="0"/>
                <a:cs typeface="ＭＳ Ｐゴシック" charset="0"/>
              </a:rPr>
              <a:t>Take advantage of </a:t>
            </a:r>
            <a:r>
              <a:rPr lang="en-US" dirty="0" smtClean="0">
                <a:latin typeface="Calibri" charset="0"/>
                <a:ea typeface="ＭＳ Ｐゴシック" charset="0"/>
                <a:cs typeface="ＭＳ Ｐゴシック" charset="0"/>
              </a:rPr>
              <a:t>the complimentary </a:t>
            </a:r>
            <a:r>
              <a:rPr lang="en-US" dirty="0">
                <a:latin typeface="Calibri" charset="0"/>
                <a:ea typeface="ＭＳ Ｐゴシック" charset="0"/>
                <a:cs typeface="ＭＳ Ｐゴシック" charset="0"/>
              </a:rPr>
              <a:t>strengths </a:t>
            </a:r>
            <a:r>
              <a:rPr lang="en-US" dirty="0" smtClean="0">
                <a:latin typeface="Calibri" charset="0"/>
                <a:ea typeface="ＭＳ Ｐゴシック" charset="0"/>
                <a:cs typeface="ＭＳ Ｐゴシック" charset="0"/>
              </a:rPr>
              <a:t>and needs of HLLs </a:t>
            </a:r>
            <a:r>
              <a:rPr lang="en-US" dirty="0">
                <a:latin typeface="Calibri" charset="0"/>
                <a:ea typeface="ＭＳ Ｐゴシック" charset="0"/>
                <a:cs typeface="ＭＳ Ｐゴシック" charset="0"/>
              </a:rPr>
              <a:t>and </a:t>
            </a:r>
            <a:r>
              <a:rPr lang="en-US" dirty="0" smtClean="0">
                <a:latin typeface="Calibri" charset="0"/>
                <a:ea typeface="ＭＳ Ｐゴシック" charset="0"/>
                <a:cs typeface="ＭＳ Ｐゴシック" charset="0"/>
              </a:rPr>
              <a:t>L2Ls;</a:t>
            </a:r>
          </a:p>
          <a:p>
            <a:endParaRPr lang="en-US" sz="1200" dirty="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When designing activities, include tasks that: </a:t>
            </a:r>
          </a:p>
          <a:p>
            <a:endParaRPr lang="en-US" sz="1600" dirty="0" smtClean="0">
              <a:latin typeface="Calibri" charset="0"/>
              <a:ea typeface="ＭＳ Ｐゴシック" charset="0"/>
              <a:cs typeface="ＭＳ Ｐゴシック" charset="0"/>
            </a:endParaRPr>
          </a:p>
          <a:p>
            <a:pPr marL="914400" lvl="1" indent="-514350">
              <a:buAutoNum type="arabicPeriod"/>
            </a:pPr>
            <a:r>
              <a:rPr lang="en-US" dirty="0" smtClean="0">
                <a:latin typeface="Calibri" charset="0"/>
                <a:ea typeface="ＭＳ Ｐゴシック" charset="0"/>
                <a:cs typeface="ＭＳ Ｐゴシック" charset="0"/>
              </a:rPr>
              <a:t>are challenging for L2Ls and that HLLs can help with, and</a:t>
            </a:r>
          </a:p>
          <a:p>
            <a:pPr marL="914400" lvl="1" indent="-514350">
              <a:buAutoNum type="arabicPeriod"/>
            </a:pPr>
            <a:r>
              <a:rPr lang="en-US" dirty="0" smtClean="0">
                <a:latin typeface="Calibri" charset="0"/>
                <a:ea typeface="ＭＳ Ｐゴシック" charset="0"/>
                <a:cs typeface="ＭＳ Ｐゴシック" charset="0"/>
              </a:rPr>
              <a:t>are challenging for HLLs and L2Ls can help with.</a:t>
            </a:r>
            <a:endParaRPr lang="en-US" dirty="0">
              <a:latin typeface="Calibri" charset="0"/>
              <a:ea typeface="ＭＳ Ｐゴシック" charset="0"/>
              <a:cs typeface="ＭＳ Ｐゴシック" charset="0"/>
            </a:endParaRPr>
          </a:p>
          <a:p>
            <a:pPr marL="0" indent="0">
              <a:buNone/>
            </a:pP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6968976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151808"/>
            <a:ext cx="8229600" cy="919162"/>
          </a:xfrm>
        </p:spPr>
        <p:txBody>
          <a:bodyPr>
            <a:normAutofit/>
          </a:bodyPr>
          <a:lstStyle/>
          <a:p>
            <a:r>
              <a:rPr lang="en-US" dirty="0" smtClean="0">
                <a:latin typeface="Calibri" charset="0"/>
                <a:ea typeface="ＭＳ Ｐゴシック" charset="0"/>
                <a:cs typeface="ＭＳ Ｐゴシック" charset="0"/>
              </a:rPr>
              <a:t>But this is not enough…</a:t>
            </a:r>
            <a:endParaRPr lang="en-US" dirty="0">
              <a:latin typeface="Calibri" charset="0"/>
              <a:ea typeface="ＭＳ Ｐゴシック" charset="0"/>
              <a:cs typeface="ＭＳ Ｐゴシック" charset="0"/>
            </a:endParaRPr>
          </a:p>
        </p:txBody>
      </p:sp>
      <p:sp>
        <p:nvSpPr>
          <p:cNvPr id="93186" name="Content Placeholder 2"/>
          <p:cNvSpPr>
            <a:spLocks noGrp="1"/>
          </p:cNvSpPr>
          <p:nvPr>
            <p:ph idx="1"/>
          </p:nvPr>
        </p:nvSpPr>
        <p:spPr>
          <a:xfrm>
            <a:off x="457200" y="1296537"/>
            <a:ext cx="8280400" cy="5044886"/>
          </a:xfrm>
        </p:spPr>
        <p:txBody>
          <a:bodyPr>
            <a:normAutofit/>
          </a:bodyPr>
          <a:lstStyle/>
          <a:p>
            <a:r>
              <a:rPr lang="en-US" dirty="0" smtClean="0">
                <a:latin typeface="Calibri" charset="0"/>
                <a:ea typeface="ＭＳ Ｐゴシック" charset="0"/>
                <a:cs typeface="ＭＳ Ｐゴシック" charset="0"/>
              </a:rPr>
              <a:t>You have to assign </a:t>
            </a:r>
            <a:r>
              <a:rPr lang="en-US" dirty="0">
                <a:latin typeface="Calibri" charset="0"/>
                <a:ea typeface="ＭＳ Ｐゴシック" charset="0"/>
                <a:cs typeface="ＭＳ Ｐゴシック" charset="0"/>
              </a:rPr>
              <a:t>the harder task to each </a:t>
            </a:r>
            <a:r>
              <a:rPr lang="en-US" dirty="0" smtClean="0">
                <a:latin typeface="Calibri" charset="0"/>
                <a:ea typeface="ＭＳ Ｐゴシック" charset="0"/>
                <a:cs typeface="ＭＳ Ｐゴシック" charset="0"/>
              </a:rPr>
              <a:t>learner;</a:t>
            </a:r>
          </a:p>
          <a:p>
            <a:endParaRPr lang="en-US" sz="1200"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Hold </a:t>
            </a:r>
            <a:r>
              <a:rPr lang="en-US" dirty="0">
                <a:latin typeface="Calibri" charset="0"/>
                <a:ea typeface="ＭＳ Ｐゴシック" charset="0"/>
                <a:cs typeface="ＭＳ Ｐゴシック" charset="0"/>
              </a:rPr>
              <a:t>both students accountable for contributing to the activity by using their expertise to help the other </a:t>
            </a:r>
            <a:r>
              <a:rPr lang="en-US" dirty="0" smtClean="0">
                <a:latin typeface="Calibri" charset="0"/>
                <a:ea typeface="ＭＳ Ｐゴシック" charset="0"/>
                <a:cs typeface="ＭＳ Ｐゴシック" charset="0"/>
              </a:rPr>
              <a:t>learner;</a:t>
            </a:r>
          </a:p>
          <a:p>
            <a:endParaRPr lang="en-US" sz="1200"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And pre-teach the language and skills needed to engage in cooperative learning. </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12399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i="1" dirty="0" smtClean="0"/>
              <a:t>Positive student interdependence</a:t>
            </a:r>
            <a:endParaRPr lang="en-US" i="1" dirty="0"/>
          </a:p>
        </p:txBody>
      </p:sp>
      <p:sp>
        <p:nvSpPr>
          <p:cNvPr id="6" name="Content Placeholder 5"/>
          <p:cNvSpPr>
            <a:spLocks noGrp="1"/>
          </p:cNvSpPr>
          <p:nvPr>
            <p:ph idx="1"/>
          </p:nvPr>
        </p:nvSpPr>
        <p:spPr/>
        <p:txBody>
          <a:bodyPr>
            <a:normAutofit/>
          </a:bodyPr>
          <a:lstStyle/>
          <a:p>
            <a:pPr marL="0" indent="0">
              <a:buNone/>
            </a:pPr>
            <a:r>
              <a:rPr lang="en-US" dirty="0" smtClean="0"/>
              <a:t>Students:</a:t>
            </a:r>
          </a:p>
          <a:p>
            <a:pPr marL="0" indent="0">
              <a:buNone/>
            </a:pPr>
            <a:r>
              <a:rPr lang="en-US" dirty="0"/>
              <a:t>	</a:t>
            </a:r>
            <a:endParaRPr lang="en-US" dirty="0" smtClean="0"/>
          </a:p>
          <a:p>
            <a:pPr lvl="1">
              <a:buFont typeface="Wingdings" charset="2"/>
              <a:buChar char="Ø"/>
            </a:pPr>
            <a:r>
              <a:rPr lang="en-US" dirty="0" smtClean="0"/>
              <a:t>facilitate each others’ efforts to achieve</a:t>
            </a:r>
          </a:p>
          <a:p>
            <a:pPr lvl="1">
              <a:buFont typeface="Wingdings" charset="2"/>
              <a:buChar char="Ø"/>
            </a:pPr>
            <a:r>
              <a:rPr lang="en-US" dirty="0" smtClean="0"/>
              <a:t>share resources</a:t>
            </a:r>
          </a:p>
          <a:p>
            <a:pPr lvl="1">
              <a:buFont typeface="Wingdings" charset="2"/>
              <a:buChar char="Ø"/>
            </a:pPr>
            <a:r>
              <a:rPr lang="en-US" dirty="0" smtClean="0"/>
              <a:t>exert coordinated effort to achieve mutual goals</a:t>
            </a:r>
          </a:p>
          <a:p>
            <a:pPr lvl="1">
              <a:buFont typeface="Wingdings" charset="2"/>
              <a:buChar char="Ø"/>
            </a:pPr>
            <a:r>
              <a:rPr lang="en-US" dirty="0" smtClean="0"/>
              <a:t>forge caring and supportive relationships</a:t>
            </a:r>
          </a:p>
          <a:p>
            <a:pPr marL="457200" lvl="1" indent="0">
              <a:buNone/>
            </a:pPr>
            <a:endParaRPr lang="en-US" sz="1600" dirty="0" smtClean="0"/>
          </a:p>
          <a:p>
            <a:pPr marL="457200" lvl="1" indent="0">
              <a:buNone/>
            </a:pPr>
            <a:endParaRPr lang="en-US" sz="1600" dirty="0" smtClean="0"/>
          </a:p>
          <a:p>
            <a:pPr marL="457200" lvl="1" indent="0">
              <a:buNone/>
            </a:pPr>
            <a:r>
              <a:rPr lang="en-US" sz="1600" dirty="0" smtClean="0"/>
              <a:t>(Johnson</a:t>
            </a:r>
            <a:r>
              <a:rPr lang="en-US" sz="1700" dirty="0" smtClean="0"/>
              <a:t>, D., Johnson, R. and Smith, K. (1991). </a:t>
            </a:r>
            <a:r>
              <a:rPr lang="en-US" sz="1700" i="1" dirty="0" smtClean="0"/>
              <a:t>Cooperative Learning: Increasing College Faculty Instructional Productivity.</a:t>
            </a:r>
            <a:r>
              <a:rPr lang="en-US" sz="1700" dirty="0" smtClean="0"/>
              <a:t> ASHE-ERIC Higher Education Report No. 4)</a:t>
            </a:r>
          </a:p>
          <a:p>
            <a:pPr marL="457200" lvl="1" indent="0">
              <a:buNone/>
            </a:pPr>
            <a:endParaRPr lang="en-US" dirty="0" smtClean="0"/>
          </a:p>
        </p:txBody>
      </p:sp>
    </p:spTree>
    <p:extLst>
      <p:ext uri="{BB962C8B-B14F-4D97-AF65-F5344CB8AC3E}">
        <p14:creationId xmlns:p14="http://schemas.microsoft.com/office/powerpoint/2010/main" val="79677904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activities</a:t>
            </a:r>
            <a:endParaRPr lang="en-US" dirty="0"/>
          </a:p>
        </p:txBody>
      </p:sp>
    </p:spTree>
    <p:extLst>
      <p:ext uri="{BB962C8B-B14F-4D97-AF65-F5344CB8AC3E}">
        <p14:creationId xmlns:p14="http://schemas.microsoft.com/office/powerpoint/2010/main" val="339134605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18"/>
            <a:ext cx="8229600" cy="817183"/>
          </a:xfrm>
        </p:spPr>
        <p:txBody>
          <a:bodyPr>
            <a:normAutofit fontScale="90000"/>
          </a:bodyPr>
          <a:lstStyle/>
          <a:p>
            <a:r>
              <a:rPr lang="en-US" dirty="0">
                <a:latin typeface="Calibri" charset="0"/>
                <a:ea typeface="ＭＳ Ｐゴシック" charset="0"/>
                <a:cs typeface="ＭＳ Ｐゴシック" charset="0"/>
              </a:rPr>
              <a:t>Cloze activity: </a:t>
            </a:r>
            <a:r>
              <a:rPr lang="en-US" dirty="0" smtClean="0">
                <a:latin typeface="Calibri" charset="0"/>
                <a:ea typeface="ＭＳ Ｐゴシック" charset="0"/>
                <a:cs typeface="ＭＳ Ｐゴシック" charset="0"/>
              </a:rPr>
              <a:t>HL-L2 learner </a:t>
            </a:r>
            <a:r>
              <a:rPr lang="en-US" dirty="0">
                <a:latin typeface="Calibri" charset="0"/>
                <a:ea typeface="ＭＳ Ｐゴシック" charset="0"/>
                <a:cs typeface="ＭＳ Ｐゴシック" charset="0"/>
              </a:rPr>
              <a:t>groupings</a:t>
            </a:r>
            <a:endParaRPr lang="en-US" dirty="0"/>
          </a:p>
        </p:txBody>
      </p:sp>
      <p:sp>
        <p:nvSpPr>
          <p:cNvPr id="3" name="Content Placeholder 2"/>
          <p:cNvSpPr>
            <a:spLocks noGrp="1"/>
          </p:cNvSpPr>
          <p:nvPr>
            <p:ph idx="1"/>
          </p:nvPr>
        </p:nvSpPr>
        <p:spPr>
          <a:xfrm>
            <a:off x="163773" y="914401"/>
            <a:ext cx="8843749" cy="5691115"/>
          </a:xfrm>
        </p:spPr>
        <p:txBody>
          <a:bodyPr>
            <a:normAutofit/>
          </a:bodyPr>
          <a:lstStyle/>
          <a:p>
            <a:pPr marL="0" indent="0">
              <a:buNone/>
            </a:pPr>
            <a:r>
              <a:rPr lang="en-US" sz="2200" dirty="0"/>
              <a:t>My great-grandmother. I ______liked to have known her, a wild, horse of a woman, so wild she ________ marry. Until my great-grandfather _________ a sack over her head and ________ her off. Just like that, as if she ________a fancy chandelier. That's the way he did it. And the story goes she never forgave him. She _________ out the window her whole life, the way so many women sit their sadness on an elbow. I wonder if she _______the best with what she got or was she sorry because she ________be all the things she wanted to be. </a:t>
            </a:r>
            <a:endParaRPr lang="en-US" sz="2200" dirty="0">
              <a:latin typeface="Calibri" charset="0"/>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69315312"/>
              </p:ext>
            </p:extLst>
          </p:nvPr>
        </p:nvGraphicFramePr>
        <p:xfrm>
          <a:off x="982638" y="4121622"/>
          <a:ext cx="6878472" cy="2483892"/>
        </p:xfrm>
        <a:graphic>
          <a:graphicData uri="http://schemas.openxmlformats.org/drawingml/2006/table">
            <a:tbl>
              <a:tblPr/>
              <a:tblGrid>
                <a:gridCol w="3439236"/>
                <a:gridCol w="3439236"/>
              </a:tblGrid>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ＭＳ Ｐゴシック" charset="0"/>
                        </a:rPr>
                        <a:t>Say it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cs typeface="ＭＳ Ｐゴシック" charset="0"/>
                        </a:rPr>
                        <a:t>Write it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2636852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common activities </a:t>
            </a:r>
            <a:endParaRPr lang="en-US" dirty="0"/>
          </a:p>
        </p:txBody>
      </p:sp>
      <p:sp>
        <p:nvSpPr>
          <p:cNvPr id="6" name="Content Placeholder 5"/>
          <p:cNvSpPr>
            <a:spLocks noGrp="1"/>
          </p:cNvSpPr>
          <p:nvPr>
            <p:ph idx="1"/>
          </p:nvPr>
        </p:nvSpPr>
        <p:spPr>
          <a:xfrm>
            <a:off x="457200" y="1828800"/>
            <a:ext cx="8229600" cy="4379913"/>
          </a:xfrm>
        </p:spPr>
        <p:txBody>
          <a:bodyPr/>
          <a:lstStyle/>
          <a:p>
            <a:r>
              <a:rPr lang="en-US" dirty="0" smtClean="0"/>
              <a:t>Discussing family traditions in small </a:t>
            </a:r>
            <a:r>
              <a:rPr lang="en-US" dirty="0" smtClean="0"/>
              <a:t>groups</a:t>
            </a:r>
            <a:endParaRPr lang="en-US" dirty="0" smtClean="0"/>
          </a:p>
          <a:p>
            <a:r>
              <a:rPr lang="en-US" dirty="0" smtClean="0"/>
              <a:t>Watching a music </a:t>
            </a:r>
            <a:r>
              <a:rPr lang="en-US" dirty="0" smtClean="0"/>
              <a:t>video</a:t>
            </a:r>
          </a:p>
          <a:p>
            <a:endParaRPr lang="en-US" dirty="0"/>
          </a:p>
          <a:p>
            <a:r>
              <a:rPr lang="en-US" dirty="0" smtClean="0"/>
              <a:t>What type of learner will be most challenged?</a:t>
            </a:r>
          </a:p>
          <a:p>
            <a:r>
              <a:rPr lang="en-US" dirty="0" smtClean="0"/>
              <a:t>Can you think of an add on for the other learner?</a:t>
            </a:r>
            <a:endParaRPr lang="en-US" dirty="0"/>
          </a:p>
        </p:txBody>
      </p:sp>
    </p:spTree>
    <p:extLst>
      <p:ext uri="{BB962C8B-B14F-4D97-AF65-F5344CB8AC3E}">
        <p14:creationId xmlns:p14="http://schemas.microsoft.com/office/powerpoint/2010/main" val="153737894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996950"/>
          </a:xfrm>
        </p:spPr>
        <p:txBody>
          <a:bodyPr>
            <a:normAutofit/>
          </a:bodyPr>
          <a:lstStyle/>
          <a:p>
            <a:r>
              <a:rPr lang="en-US" dirty="0" smtClean="0">
                <a:solidFill>
                  <a:srgbClr val="000000"/>
                </a:solidFill>
              </a:rPr>
              <a:t>Adaptations for mixed groups</a:t>
            </a:r>
            <a:endParaRPr lang="en-US" dirty="0">
              <a:solidFill>
                <a:srgbClr val="0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769579"/>
              </p:ext>
            </p:extLst>
          </p:nvPr>
        </p:nvGraphicFramePr>
        <p:xfrm>
          <a:off x="457200" y="1353818"/>
          <a:ext cx="8185149" cy="5435460"/>
        </p:xfrm>
        <a:graphic>
          <a:graphicData uri="http://schemas.openxmlformats.org/drawingml/2006/table">
            <a:tbl>
              <a:tblPr firstRow="1" bandRow="1">
                <a:tableStyleId>{5C22544A-7EE6-4342-B048-85BDC9FD1C3A}</a:tableStyleId>
              </a:tblPr>
              <a:tblGrid>
                <a:gridCol w="2728383"/>
                <a:gridCol w="2728383"/>
                <a:gridCol w="2728383"/>
              </a:tblGrid>
              <a:tr h="1553071">
                <a:tc>
                  <a:txBody>
                    <a:bodyPr/>
                    <a:lstStyle/>
                    <a:p>
                      <a:pPr algn="ctr"/>
                      <a:r>
                        <a:rPr lang="en-US" sz="2000" b="1" kern="1200" dirty="0" smtClean="0">
                          <a:solidFill>
                            <a:schemeClr val="lt1"/>
                          </a:solidFill>
                          <a:effectLst/>
                          <a:latin typeface="+mn-lt"/>
                          <a:ea typeface="+mn-ea"/>
                          <a:cs typeface="+mn-cs"/>
                        </a:rPr>
                        <a:t>Basic</a:t>
                      </a:r>
                      <a:r>
                        <a:rPr lang="en-US" sz="2000" b="1" kern="1200" baseline="0" dirty="0" smtClean="0">
                          <a:solidFill>
                            <a:schemeClr val="lt1"/>
                          </a:solidFill>
                          <a:effectLst/>
                          <a:latin typeface="+mn-lt"/>
                          <a:ea typeface="+mn-ea"/>
                          <a:cs typeface="+mn-cs"/>
                        </a:rPr>
                        <a:t> a</a:t>
                      </a:r>
                      <a:r>
                        <a:rPr lang="en-US" sz="2000" b="1" kern="1200" dirty="0" smtClean="0">
                          <a:solidFill>
                            <a:schemeClr val="lt1"/>
                          </a:solidFill>
                          <a:effectLst/>
                          <a:latin typeface="+mn-lt"/>
                          <a:ea typeface="+mn-ea"/>
                          <a:cs typeface="+mn-cs"/>
                        </a:rPr>
                        <a:t>ctivity</a:t>
                      </a:r>
                      <a:r>
                        <a:rPr lang="en-US" sz="2000" dirty="0" smtClean="0">
                          <a:effectLst/>
                        </a:rPr>
                        <a:t> </a:t>
                      </a:r>
                      <a:endParaRPr lang="en-US" sz="2000" dirty="0"/>
                    </a:p>
                  </a:txBody>
                  <a:tcPr marL="87009" marR="87009" anchor="ctr"/>
                </a:tc>
                <a:tc>
                  <a:txBody>
                    <a:bodyPr/>
                    <a:lstStyle/>
                    <a:p>
                      <a:pPr algn="ctr"/>
                      <a:r>
                        <a:rPr lang="en-US" sz="2000" b="1" kern="1200" dirty="0" smtClean="0">
                          <a:solidFill>
                            <a:schemeClr val="lt1"/>
                          </a:solidFill>
                          <a:effectLst/>
                          <a:latin typeface="+mn-lt"/>
                          <a:ea typeface="+mn-ea"/>
                          <a:cs typeface="+mn-cs"/>
                        </a:rPr>
                        <a:t>Linguistic knowledge needed to complete the basic activity</a:t>
                      </a:r>
                      <a:r>
                        <a:rPr lang="en-US" sz="2000" dirty="0" smtClean="0">
                          <a:effectLst/>
                        </a:rPr>
                        <a:t>  and learner comparison</a:t>
                      </a:r>
                      <a:endParaRPr lang="en-US" sz="2000" dirty="0"/>
                    </a:p>
                  </a:txBody>
                  <a:tcPr marL="87009" marR="87009" anchor="ctr"/>
                </a:tc>
                <a:tc>
                  <a:txBody>
                    <a:bodyPr/>
                    <a:lstStyle/>
                    <a:p>
                      <a:pPr algn="ctr"/>
                      <a:r>
                        <a:rPr lang="en-US" sz="2000" b="1" kern="1200" dirty="0" smtClean="0">
                          <a:solidFill>
                            <a:schemeClr val="lt1"/>
                          </a:solidFill>
                          <a:effectLst/>
                          <a:latin typeface="+mn-lt"/>
                          <a:ea typeface="+mn-ea"/>
                          <a:cs typeface="+mn-cs"/>
                        </a:rPr>
                        <a:t>Add-ons to create learner interdependence</a:t>
                      </a:r>
                      <a:r>
                        <a:rPr lang="en-US" sz="2000" dirty="0" smtClean="0">
                          <a:effectLst/>
                        </a:rPr>
                        <a:t> </a:t>
                      </a:r>
                      <a:endParaRPr lang="en-US" sz="2000" dirty="0"/>
                    </a:p>
                  </a:txBody>
                  <a:tcPr marL="87009" marR="87009" anchor="ctr"/>
                </a:tc>
              </a:tr>
              <a:tr h="1596389">
                <a:tc>
                  <a:txBody>
                    <a:bodyPr/>
                    <a:lstStyle/>
                    <a:p>
                      <a:r>
                        <a:rPr lang="en-US" sz="1800" kern="1200" dirty="0" smtClean="0">
                          <a:solidFill>
                            <a:schemeClr val="dk1"/>
                          </a:solidFill>
                          <a:effectLst/>
                          <a:latin typeface="+mn-lt"/>
                          <a:ea typeface="+mn-ea"/>
                          <a:cs typeface="+mn-cs"/>
                        </a:rPr>
                        <a:t>Discussing</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family traditions in small groups</a:t>
                      </a:r>
                      <a:r>
                        <a:rPr lang="en-US" dirty="0" smtClean="0">
                          <a:effectLst/>
                        </a:rPr>
                        <a:t> </a:t>
                      </a:r>
                      <a:endParaRPr lang="en-US" dirty="0"/>
                    </a:p>
                  </a:txBody>
                  <a:tcPr marL="87009" marR="87009" anchor="ctr"/>
                </a:tc>
                <a:tc>
                  <a:txBody>
                    <a:bodyPr/>
                    <a:lstStyle/>
                    <a:p>
                      <a:r>
                        <a:rPr lang="en-US" sz="1800" kern="1200" dirty="0" smtClean="0">
                          <a:solidFill>
                            <a:schemeClr val="dk1"/>
                          </a:solidFill>
                          <a:effectLst/>
                          <a:latin typeface="+mn-lt"/>
                          <a:ea typeface="+mn-ea"/>
                          <a:cs typeface="+mn-cs"/>
                        </a:rPr>
                        <a:t>Home language;</a:t>
                      </a:r>
                    </a:p>
                    <a:p>
                      <a:r>
                        <a:rPr lang="en-US" sz="1800" kern="1200" dirty="0" smtClean="0">
                          <a:solidFill>
                            <a:schemeClr val="dk1"/>
                          </a:solidFill>
                          <a:effectLst/>
                          <a:latin typeface="+mn-lt"/>
                          <a:ea typeface="+mn-ea"/>
                          <a:cs typeface="+mn-cs"/>
                        </a:rPr>
                        <a:t>Easier for HLLs/challenging</a:t>
                      </a:r>
                      <a:r>
                        <a:rPr lang="en-US" sz="1800" kern="1200" baseline="0" dirty="0" smtClean="0">
                          <a:solidFill>
                            <a:schemeClr val="dk1"/>
                          </a:solidFill>
                          <a:effectLst/>
                          <a:latin typeface="+mn-lt"/>
                          <a:ea typeface="+mn-ea"/>
                          <a:cs typeface="+mn-cs"/>
                        </a:rPr>
                        <a:t> for L2Ls</a:t>
                      </a:r>
                      <a:endParaRPr lang="en-US" dirty="0"/>
                    </a:p>
                  </a:txBody>
                  <a:tcPr marL="87009" marR="87009" anchor="ctr"/>
                </a:tc>
                <a:tc>
                  <a:txBody>
                    <a:bodyPr/>
                    <a:lstStyle/>
                    <a:p>
                      <a:r>
                        <a:rPr lang="en-US" sz="1800" kern="1200" dirty="0" smtClean="0">
                          <a:solidFill>
                            <a:schemeClr val="dk1"/>
                          </a:solidFill>
                          <a:effectLst/>
                          <a:latin typeface="+mn-lt"/>
                          <a:ea typeface="+mn-ea"/>
                          <a:cs typeface="+mn-cs"/>
                        </a:rPr>
                        <a:t>Writing a comparison of the different traditions of the group members;</a:t>
                      </a:r>
                    </a:p>
                    <a:p>
                      <a:r>
                        <a:rPr lang="en-US" sz="1800" kern="1200" dirty="0" smtClean="0">
                          <a:solidFill>
                            <a:schemeClr val="dk1"/>
                          </a:solidFill>
                          <a:effectLst/>
                          <a:latin typeface="+mn-lt"/>
                          <a:ea typeface="+mn-ea"/>
                          <a:cs typeface="+mn-cs"/>
                        </a:rPr>
                        <a:t>Easier for L2Ls/challenging</a:t>
                      </a:r>
                      <a:r>
                        <a:rPr lang="en-US" sz="1800" kern="1200" baseline="0" dirty="0" smtClean="0">
                          <a:solidFill>
                            <a:schemeClr val="dk1"/>
                          </a:solidFill>
                          <a:effectLst/>
                          <a:latin typeface="+mn-lt"/>
                          <a:ea typeface="+mn-ea"/>
                          <a:cs typeface="+mn-cs"/>
                        </a:rPr>
                        <a:t> for HLLs</a:t>
                      </a:r>
                      <a:endParaRPr lang="en-US" dirty="0"/>
                    </a:p>
                  </a:txBody>
                  <a:tcPr marL="87009" marR="87009" anchor="ctr"/>
                </a:tc>
              </a:tr>
              <a:tr h="20753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Watching a music video</a:t>
                      </a:r>
                      <a:r>
                        <a:rPr lang="en-US" dirty="0" smtClean="0">
                          <a:effectLst/>
                        </a:rPr>
                        <a:t> </a:t>
                      </a:r>
                    </a:p>
                  </a:txBody>
                  <a:tcPr marL="87009" marR="87009"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Intuitive, spontaneous language ;</a:t>
                      </a:r>
                    </a:p>
                    <a:p>
                      <a:r>
                        <a:rPr lang="en-US" sz="1800" kern="1200" dirty="0" smtClean="0">
                          <a:solidFill>
                            <a:schemeClr val="dk1"/>
                          </a:solidFill>
                          <a:effectLst/>
                          <a:latin typeface="+mn-lt"/>
                          <a:ea typeface="+mn-ea"/>
                          <a:cs typeface="+mn-cs"/>
                        </a:rPr>
                        <a:t>Easier for HLLs/challenging</a:t>
                      </a:r>
                      <a:r>
                        <a:rPr lang="en-US" sz="1800" kern="1200" baseline="0" dirty="0" smtClean="0">
                          <a:solidFill>
                            <a:schemeClr val="dk1"/>
                          </a:solidFill>
                          <a:effectLst/>
                          <a:latin typeface="+mn-lt"/>
                          <a:ea typeface="+mn-ea"/>
                          <a:cs typeface="+mn-cs"/>
                        </a:rPr>
                        <a:t> for L2Ls</a:t>
                      </a:r>
                      <a:endParaRPr lang="en-US" dirty="0"/>
                    </a:p>
                  </a:txBody>
                  <a:tcPr marL="87009" marR="87009" anchor="ctr"/>
                </a:tc>
                <a:tc>
                  <a:txBody>
                    <a:bodyPr/>
                    <a:lstStyle/>
                    <a:p>
                      <a:pPr marL="0" marR="0">
                        <a:spcBef>
                          <a:spcPts val="0"/>
                        </a:spcBef>
                        <a:spcAft>
                          <a:spcPts val="0"/>
                        </a:spcAft>
                      </a:pPr>
                      <a:r>
                        <a:rPr lang="en-US" sz="1800" dirty="0" smtClean="0">
                          <a:effectLst/>
                          <a:latin typeface="Calibri"/>
                          <a:ea typeface="ＭＳ 明朝"/>
                          <a:cs typeface="Calibri"/>
                        </a:rPr>
                        <a:t>A form-focused activity such as analyzing the verb forms of the piece, transcribing or translating a</a:t>
                      </a:r>
                      <a:r>
                        <a:rPr lang="en-US" sz="1800" baseline="0" dirty="0" smtClean="0">
                          <a:effectLst/>
                          <a:latin typeface="Calibri"/>
                          <a:ea typeface="ＭＳ 明朝"/>
                          <a:cs typeface="Calibri"/>
                        </a:rPr>
                        <a:t> portion of it,</a:t>
                      </a:r>
                      <a:r>
                        <a:rPr lang="en-US" sz="1800" dirty="0" smtClean="0">
                          <a:effectLst/>
                          <a:latin typeface="Calibri"/>
                          <a:ea typeface="ＭＳ 明朝"/>
                          <a:cs typeface="Calibri"/>
                        </a:rPr>
                        <a:t> or writing a</a:t>
                      </a:r>
                      <a:r>
                        <a:rPr lang="en-US" sz="1800" baseline="0" dirty="0" smtClean="0">
                          <a:effectLst/>
                          <a:latin typeface="Calibri"/>
                          <a:ea typeface="ＭＳ 明朝"/>
                          <a:cs typeface="Calibri"/>
                        </a:rPr>
                        <a:t> summary for a TV guide;</a:t>
                      </a:r>
                      <a:endParaRPr lang="en-US" sz="1800" dirty="0" smtClean="0">
                        <a:effectLst/>
                        <a:latin typeface="Calibri"/>
                        <a:ea typeface="ＭＳ 明朝"/>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Easier for L2Ls/challenging</a:t>
                      </a:r>
                      <a:r>
                        <a:rPr lang="en-US" sz="1800" kern="1200" baseline="0" dirty="0" smtClean="0">
                          <a:solidFill>
                            <a:schemeClr val="dk1"/>
                          </a:solidFill>
                          <a:effectLst/>
                          <a:latin typeface="+mn-lt"/>
                          <a:ea typeface="+mn-ea"/>
                          <a:cs typeface="+mn-cs"/>
                        </a:rPr>
                        <a:t> for HLLs</a:t>
                      </a:r>
                      <a:endParaRPr lang="en-US" dirty="0" smtClean="0"/>
                    </a:p>
                  </a:txBody>
                  <a:tcPr marL="87009" marR="87009" anchor="ctr"/>
                </a:tc>
              </a:tr>
            </a:tbl>
          </a:graphicData>
        </a:graphic>
      </p:graphicFrame>
    </p:spTree>
    <p:extLst>
      <p:ext uri="{BB962C8B-B14F-4D97-AF65-F5344CB8AC3E}">
        <p14:creationId xmlns:p14="http://schemas.microsoft.com/office/powerpoint/2010/main" val="903805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You can also get a lot of ideas from your students…</a:t>
            </a:r>
            <a:endParaRPr lang="en-US" b="1" dirty="0"/>
          </a:p>
        </p:txBody>
      </p:sp>
    </p:spTree>
    <p:extLst>
      <p:ext uri="{BB962C8B-B14F-4D97-AF65-F5344CB8AC3E}">
        <p14:creationId xmlns:p14="http://schemas.microsoft.com/office/powerpoint/2010/main" val="29546223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65"/>
            <a:ext cx="8229600" cy="1125452"/>
          </a:xfrm>
        </p:spPr>
        <p:txBody>
          <a:bodyPr>
            <a:normAutofit fontScale="90000"/>
          </a:bodyPr>
          <a:lstStyle/>
          <a:p>
            <a:r>
              <a:rPr lang="en-US" dirty="0" smtClean="0"/>
              <a:t>Recall these quotes from </a:t>
            </a:r>
            <a:br>
              <a:rPr lang="en-US" dirty="0" smtClean="0"/>
            </a:br>
            <a:r>
              <a:rPr lang="en-US" dirty="0" err="1" smtClean="0"/>
              <a:t>Ribadeneira</a:t>
            </a:r>
            <a:r>
              <a:rPr lang="en-US" dirty="0" smtClean="0"/>
              <a:t> </a:t>
            </a:r>
            <a:r>
              <a:rPr lang="en-US" dirty="0"/>
              <a:t>(2014)</a:t>
            </a:r>
          </a:p>
        </p:txBody>
      </p:sp>
      <p:sp>
        <p:nvSpPr>
          <p:cNvPr id="3" name="Content Placeholder 2"/>
          <p:cNvSpPr>
            <a:spLocks noGrp="1"/>
          </p:cNvSpPr>
          <p:nvPr>
            <p:ph idx="1"/>
          </p:nvPr>
        </p:nvSpPr>
        <p:spPr>
          <a:xfrm>
            <a:off x="457200" y="1600200"/>
            <a:ext cx="8229600" cy="5040868"/>
          </a:xfrm>
        </p:spPr>
        <p:txBody>
          <a:bodyPr>
            <a:normAutofit lnSpcReduction="10000"/>
          </a:bodyPr>
          <a:lstStyle/>
          <a:p>
            <a:r>
              <a:rPr lang="en-US" dirty="0"/>
              <a:t>“The advantages was the combination of dialect, formal, informal and [slang] used in all the different forms and allowed for second language learners to see the more informal speaking while helping others to learn the more formal speaking.” </a:t>
            </a:r>
            <a:endParaRPr lang="en-US" dirty="0" smtClean="0"/>
          </a:p>
          <a:p>
            <a:endParaRPr lang="en-US" sz="1300" dirty="0" smtClean="0"/>
          </a:p>
          <a:p>
            <a:r>
              <a:rPr lang="en-US" dirty="0" smtClean="0"/>
              <a:t>“Being a native speaker I do not focus on grammatical rules. It is good to be exposed to an environment where others can help me focus on these rules.” </a:t>
            </a:r>
          </a:p>
        </p:txBody>
      </p:sp>
      <p:sp>
        <p:nvSpPr>
          <p:cNvPr id="6" name="TextBox 5"/>
          <p:cNvSpPr txBox="1"/>
          <p:nvPr/>
        </p:nvSpPr>
        <p:spPr>
          <a:xfrm>
            <a:off x="7218647" y="6641068"/>
            <a:ext cx="2077752" cy="276999"/>
          </a:xfrm>
          <a:prstGeom prst="rect">
            <a:avLst/>
          </a:prstGeom>
          <a:noFill/>
        </p:spPr>
        <p:txBody>
          <a:bodyPr wrap="square" rtlCol="0">
            <a:spAutoFit/>
          </a:bodyPr>
          <a:lstStyle/>
          <a:p>
            <a:r>
              <a:rPr lang="en-US" sz="1200" dirty="0" smtClean="0"/>
              <a:t>Ribadeneira –NHLRC- 2014</a:t>
            </a:r>
            <a:endParaRPr lang="en-US" sz="1200" dirty="0"/>
          </a:p>
        </p:txBody>
      </p:sp>
    </p:spTree>
    <p:extLst>
      <p:ext uri="{BB962C8B-B14F-4D97-AF65-F5344CB8AC3E}">
        <p14:creationId xmlns:p14="http://schemas.microsoft.com/office/powerpoint/2010/main" val="194144351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0496666"/>
              </p:ext>
            </p:extLst>
          </p:nvPr>
        </p:nvGraphicFramePr>
        <p:xfrm>
          <a:off x="330197" y="2620370"/>
          <a:ext cx="8483601" cy="3842717"/>
        </p:xfrm>
        <a:graphic>
          <a:graphicData uri="http://schemas.openxmlformats.org/drawingml/2006/table">
            <a:tbl>
              <a:tblPr firstRow="1" bandRow="1">
                <a:tableStyleId>{5C22544A-7EE6-4342-B048-85BDC9FD1C3A}</a:tableStyleId>
              </a:tblPr>
              <a:tblGrid>
                <a:gridCol w="2827867"/>
                <a:gridCol w="2827867"/>
                <a:gridCol w="2827867"/>
              </a:tblGrid>
              <a:tr h="1628978">
                <a:tc>
                  <a:txBody>
                    <a:bodyPr/>
                    <a:lstStyle/>
                    <a:p>
                      <a:r>
                        <a:rPr lang="en-US" sz="2200" b="1" kern="1200" dirty="0" smtClean="0">
                          <a:solidFill>
                            <a:schemeClr val="lt1"/>
                          </a:solidFill>
                          <a:effectLst/>
                          <a:latin typeface="+mn-lt"/>
                          <a:ea typeface="+mn-ea"/>
                          <a:cs typeface="+mn-cs"/>
                        </a:rPr>
                        <a:t>Basic</a:t>
                      </a:r>
                      <a:r>
                        <a:rPr lang="en-US" sz="2200" b="1" kern="1200" baseline="0" dirty="0" smtClean="0">
                          <a:solidFill>
                            <a:schemeClr val="lt1"/>
                          </a:solidFill>
                          <a:effectLst/>
                          <a:latin typeface="+mn-lt"/>
                          <a:ea typeface="+mn-ea"/>
                          <a:cs typeface="+mn-cs"/>
                        </a:rPr>
                        <a:t> a</a:t>
                      </a:r>
                      <a:r>
                        <a:rPr lang="en-US" sz="2200" b="1" kern="1200" dirty="0" smtClean="0">
                          <a:solidFill>
                            <a:schemeClr val="lt1"/>
                          </a:solidFill>
                          <a:effectLst/>
                          <a:latin typeface="+mn-lt"/>
                          <a:ea typeface="+mn-ea"/>
                          <a:cs typeface="+mn-cs"/>
                        </a:rPr>
                        <a:t>ctivity</a:t>
                      </a:r>
                      <a:r>
                        <a:rPr lang="en-US" sz="2200" dirty="0" smtClean="0">
                          <a:effectLst/>
                        </a:rPr>
                        <a:t> </a:t>
                      </a:r>
                      <a:endParaRPr lang="en-US" sz="2200" dirty="0"/>
                    </a:p>
                  </a:txBody>
                  <a:tcPr anchor="ctr"/>
                </a:tc>
                <a:tc>
                  <a:txBody>
                    <a:bodyPr/>
                    <a:lstStyle/>
                    <a:p>
                      <a:r>
                        <a:rPr lang="en-US" sz="2200" b="1" kern="1200" dirty="0" smtClean="0">
                          <a:solidFill>
                            <a:schemeClr val="lt1"/>
                          </a:solidFill>
                          <a:effectLst/>
                          <a:latin typeface="+mn-lt"/>
                          <a:ea typeface="+mn-ea"/>
                          <a:cs typeface="+mn-cs"/>
                        </a:rPr>
                        <a:t>Linguistic knowledge needed to complete the basic activity</a:t>
                      </a:r>
                      <a:r>
                        <a:rPr lang="en-US" sz="2200" dirty="0" smtClean="0">
                          <a:effectLst/>
                        </a:rPr>
                        <a:t>  and learner comparison</a:t>
                      </a:r>
                      <a:endParaRPr lang="en-US" sz="2200" dirty="0"/>
                    </a:p>
                  </a:txBody>
                  <a:tcPr anchor="ctr"/>
                </a:tc>
                <a:tc>
                  <a:txBody>
                    <a:bodyPr/>
                    <a:lstStyle/>
                    <a:p>
                      <a:r>
                        <a:rPr lang="en-US" sz="2200" b="1" kern="1200" dirty="0" smtClean="0">
                          <a:solidFill>
                            <a:schemeClr val="lt1"/>
                          </a:solidFill>
                          <a:effectLst/>
                          <a:latin typeface="+mn-lt"/>
                          <a:ea typeface="+mn-ea"/>
                          <a:cs typeface="+mn-cs"/>
                        </a:rPr>
                        <a:t>Add-ons to create learner interdependence.</a:t>
                      </a:r>
                      <a:r>
                        <a:rPr lang="en-US" sz="2200" dirty="0" smtClean="0">
                          <a:effectLst/>
                        </a:rPr>
                        <a:t> </a:t>
                      </a:r>
                      <a:endParaRPr lang="en-US" sz="2200" dirty="0"/>
                    </a:p>
                  </a:txBody>
                  <a:tcPr anchor="ctr"/>
                </a:tc>
              </a:tr>
              <a:tr h="22137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mn-lt"/>
                          <a:ea typeface="+mn-ea"/>
                          <a:cs typeface="+mn-cs"/>
                        </a:rPr>
                        <a:t>Reading an essay on conservation.</a:t>
                      </a:r>
                      <a:r>
                        <a:rPr lang="en-US" sz="2200" dirty="0" smtClean="0">
                          <a:solidFill>
                            <a:schemeClr val="tx1"/>
                          </a:solidFill>
                          <a:effectLst/>
                        </a:rPr>
                        <a:t> </a:t>
                      </a:r>
                      <a:endParaRPr lang="en-US" sz="2200" dirty="0" smtClean="0">
                        <a:solidFill>
                          <a:schemeClr val="tx1"/>
                        </a:solidFill>
                      </a:endParaRPr>
                    </a:p>
                    <a:p>
                      <a:pPr algn="l"/>
                      <a:endParaRPr lang="en-US" sz="2200" dirty="0">
                        <a:solidFill>
                          <a:schemeClr val="tx1"/>
                        </a:solidFill>
                      </a:endParaRPr>
                    </a:p>
                  </a:txBody>
                  <a:tcPr anchor="ctr"/>
                </a:tc>
                <a:tc>
                  <a:txBody>
                    <a:bodyPr/>
                    <a:lstStyle/>
                    <a:p>
                      <a:pPr algn="l"/>
                      <a:r>
                        <a:rPr lang="en-US" sz="2200" kern="1200" dirty="0" smtClean="0">
                          <a:solidFill>
                            <a:schemeClr val="tx1"/>
                          </a:solidFill>
                          <a:effectLst/>
                          <a:latin typeface="+mn-lt"/>
                          <a:ea typeface="+mn-ea"/>
                          <a:cs typeface="+mn-cs"/>
                        </a:rPr>
                        <a:t>Academic language;</a:t>
                      </a:r>
                      <a:r>
                        <a:rPr lang="en-US" sz="2200" kern="1200" baseline="0" dirty="0" smtClean="0">
                          <a:solidFill>
                            <a:schemeClr val="tx1"/>
                          </a:solidFill>
                          <a:effectLst/>
                          <a:latin typeface="+mn-lt"/>
                          <a:ea typeface="+mn-ea"/>
                          <a:cs typeface="+mn-cs"/>
                        </a:rPr>
                        <a:t> </a:t>
                      </a:r>
                    </a:p>
                    <a:p>
                      <a:pPr algn="l"/>
                      <a:r>
                        <a:rPr lang="en-US" sz="2200" kern="1200" dirty="0" smtClean="0">
                          <a:solidFill>
                            <a:schemeClr val="tx1"/>
                          </a:solidFill>
                          <a:effectLst/>
                          <a:latin typeface="+mn-lt"/>
                          <a:ea typeface="+mn-ea"/>
                          <a:cs typeface="+mn-cs"/>
                        </a:rPr>
                        <a:t>Easier for L2Ls/challenging</a:t>
                      </a:r>
                      <a:r>
                        <a:rPr lang="en-US" sz="2200" kern="1200" baseline="0" dirty="0" smtClean="0">
                          <a:solidFill>
                            <a:schemeClr val="tx1"/>
                          </a:solidFill>
                          <a:effectLst/>
                          <a:latin typeface="+mn-lt"/>
                          <a:ea typeface="+mn-ea"/>
                          <a:cs typeface="+mn-cs"/>
                        </a:rPr>
                        <a:t> for HLLs.</a:t>
                      </a:r>
                      <a:endParaRPr lang="en-US" sz="2200" dirty="0">
                        <a:solidFill>
                          <a:schemeClr val="tx1"/>
                        </a:solidFill>
                      </a:endParaRPr>
                    </a:p>
                  </a:txBody>
                  <a:tcPr anchor="ctr"/>
                </a:tc>
                <a:tc>
                  <a:txBody>
                    <a:bodyPr/>
                    <a:lstStyle/>
                    <a:p>
                      <a:pPr algn="l"/>
                      <a:r>
                        <a:rPr lang="en-US" sz="2200" kern="1200" dirty="0" smtClean="0">
                          <a:solidFill>
                            <a:schemeClr val="tx1"/>
                          </a:solidFill>
                          <a:effectLst/>
                          <a:latin typeface="+mn-lt"/>
                          <a:ea typeface="+mn-ea"/>
                          <a:cs typeface="+mn-cs"/>
                        </a:rPr>
                        <a:t>Creating an ad campaign for</a:t>
                      </a:r>
                      <a:r>
                        <a:rPr lang="en-US" sz="2200" kern="1200" baseline="0" dirty="0" smtClean="0">
                          <a:solidFill>
                            <a:schemeClr val="tx1"/>
                          </a:solidFill>
                          <a:effectLst/>
                          <a:latin typeface="+mn-lt"/>
                          <a:ea typeface="+mn-ea"/>
                          <a:cs typeface="+mn-cs"/>
                        </a:rPr>
                        <a:t> young children (informal language);</a:t>
                      </a:r>
                    </a:p>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mn-lt"/>
                          <a:ea typeface="+mn-ea"/>
                          <a:cs typeface="+mn-cs"/>
                        </a:rPr>
                        <a:t>Easier for HLLs/challenging</a:t>
                      </a:r>
                      <a:r>
                        <a:rPr lang="en-US" sz="2200" kern="1200" baseline="0" dirty="0" smtClean="0">
                          <a:solidFill>
                            <a:schemeClr val="tx1"/>
                          </a:solidFill>
                          <a:effectLst/>
                          <a:latin typeface="+mn-lt"/>
                          <a:ea typeface="+mn-ea"/>
                          <a:cs typeface="+mn-cs"/>
                        </a:rPr>
                        <a:t> for L2Ls.</a:t>
                      </a:r>
                      <a:endParaRPr lang="en-US" sz="2200" dirty="0" smtClean="0">
                        <a:solidFill>
                          <a:schemeClr val="tx1"/>
                        </a:solidFill>
                      </a:endParaRPr>
                    </a:p>
                  </a:txBody>
                  <a:tcPr marL="68580" marR="68580" marT="0" marB="0" anchor="ctr"/>
                </a:tc>
              </a:tr>
            </a:tbl>
          </a:graphicData>
        </a:graphic>
      </p:graphicFrame>
      <p:sp>
        <p:nvSpPr>
          <p:cNvPr id="2" name="TextBox 1"/>
          <p:cNvSpPr txBox="1"/>
          <p:nvPr/>
        </p:nvSpPr>
        <p:spPr>
          <a:xfrm>
            <a:off x="330198" y="163962"/>
            <a:ext cx="8483601" cy="2246769"/>
          </a:xfrm>
          <a:prstGeom prst="rect">
            <a:avLst/>
          </a:prstGeom>
          <a:noFill/>
        </p:spPr>
        <p:txBody>
          <a:bodyPr wrap="square" rtlCol="0">
            <a:spAutoFit/>
          </a:bodyPr>
          <a:lstStyle/>
          <a:p>
            <a:r>
              <a:rPr lang="en-US" sz="2800" dirty="0"/>
              <a:t>“The advantages was the combination of dialect, formal, informal and [slang] used in all the different forms and allowed for second language learners to see the more informal speaking while helping others to learn the more formal speaking.” </a:t>
            </a:r>
          </a:p>
        </p:txBody>
      </p:sp>
    </p:spTree>
    <p:extLst>
      <p:ext uri="{BB962C8B-B14F-4D97-AF65-F5344CB8AC3E}">
        <p14:creationId xmlns:p14="http://schemas.microsoft.com/office/powerpoint/2010/main" val="31941546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3747271"/>
              </p:ext>
            </p:extLst>
          </p:nvPr>
        </p:nvGraphicFramePr>
        <p:xfrm>
          <a:off x="232012" y="2142699"/>
          <a:ext cx="8679975" cy="4367283"/>
        </p:xfrm>
        <a:graphic>
          <a:graphicData uri="http://schemas.openxmlformats.org/drawingml/2006/table">
            <a:tbl>
              <a:tblPr firstRow="1" bandRow="1">
                <a:tableStyleId>{5C22544A-7EE6-4342-B048-85BDC9FD1C3A}</a:tableStyleId>
              </a:tblPr>
              <a:tblGrid>
                <a:gridCol w="2893325"/>
                <a:gridCol w="2893325"/>
                <a:gridCol w="2893325"/>
              </a:tblGrid>
              <a:tr h="1774209">
                <a:tc>
                  <a:txBody>
                    <a:bodyPr/>
                    <a:lstStyle/>
                    <a:p>
                      <a:r>
                        <a:rPr lang="en-US" sz="2200" b="1" kern="1200" dirty="0" smtClean="0">
                          <a:solidFill>
                            <a:schemeClr val="lt1"/>
                          </a:solidFill>
                          <a:effectLst/>
                          <a:latin typeface="+mn-lt"/>
                          <a:ea typeface="+mn-ea"/>
                          <a:cs typeface="+mn-cs"/>
                        </a:rPr>
                        <a:t>Basic</a:t>
                      </a:r>
                      <a:r>
                        <a:rPr lang="en-US" sz="2200" b="1" kern="1200" baseline="0" dirty="0" smtClean="0">
                          <a:solidFill>
                            <a:schemeClr val="lt1"/>
                          </a:solidFill>
                          <a:effectLst/>
                          <a:latin typeface="+mn-lt"/>
                          <a:ea typeface="+mn-ea"/>
                          <a:cs typeface="+mn-cs"/>
                        </a:rPr>
                        <a:t> a</a:t>
                      </a:r>
                      <a:r>
                        <a:rPr lang="en-US" sz="2200" b="1" kern="1200" dirty="0" smtClean="0">
                          <a:solidFill>
                            <a:schemeClr val="lt1"/>
                          </a:solidFill>
                          <a:effectLst/>
                          <a:latin typeface="+mn-lt"/>
                          <a:ea typeface="+mn-ea"/>
                          <a:cs typeface="+mn-cs"/>
                        </a:rPr>
                        <a:t>ctivity</a:t>
                      </a:r>
                      <a:r>
                        <a:rPr lang="en-US" sz="2200" dirty="0" smtClean="0">
                          <a:effectLst/>
                        </a:rPr>
                        <a:t> </a:t>
                      </a:r>
                      <a:endParaRPr lang="en-US" sz="2200" dirty="0"/>
                    </a:p>
                  </a:txBody>
                  <a:tcPr anchor="ctr"/>
                </a:tc>
                <a:tc>
                  <a:txBody>
                    <a:bodyPr/>
                    <a:lstStyle/>
                    <a:p>
                      <a:r>
                        <a:rPr lang="en-US" sz="2200" b="1" kern="1200" dirty="0" smtClean="0">
                          <a:solidFill>
                            <a:schemeClr val="lt1"/>
                          </a:solidFill>
                          <a:effectLst/>
                          <a:latin typeface="+mn-lt"/>
                          <a:ea typeface="+mn-ea"/>
                          <a:cs typeface="+mn-cs"/>
                        </a:rPr>
                        <a:t>Linguistic knowledge needed to complete the basic activity</a:t>
                      </a:r>
                      <a:r>
                        <a:rPr lang="en-US" sz="2200" dirty="0" smtClean="0">
                          <a:effectLst/>
                        </a:rPr>
                        <a:t>  and learner comparison</a:t>
                      </a:r>
                      <a:endParaRPr lang="en-US" sz="2200" dirty="0"/>
                    </a:p>
                  </a:txBody>
                  <a:tcPr anchor="ctr"/>
                </a:tc>
                <a:tc>
                  <a:txBody>
                    <a:bodyPr/>
                    <a:lstStyle/>
                    <a:p>
                      <a:r>
                        <a:rPr lang="en-US" sz="2200" b="1" kern="1200" dirty="0" smtClean="0">
                          <a:solidFill>
                            <a:schemeClr val="lt1"/>
                          </a:solidFill>
                          <a:effectLst/>
                          <a:latin typeface="+mn-lt"/>
                          <a:ea typeface="+mn-ea"/>
                          <a:cs typeface="+mn-cs"/>
                        </a:rPr>
                        <a:t>Add-ons to create learner interdependence.</a:t>
                      </a:r>
                      <a:r>
                        <a:rPr lang="en-US" sz="2200" dirty="0" smtClean="0">
                          <a:effectLst/>
                        </a:rPr>
                        <a:t> </a:t>
                      </a:r>
                      <a:endParaRPr lang="en-US" sz="2200" dirty="0"/>
                    </a:p>
                  </a:txBody>
                  <a:tcPr anchor="ctr"/>
                </a:tc>
              </a:tr>
              <a:tr h="2593074">
                <a:tc>
                  <a:txBody>
                    <a:bodyPr/>
                    <a:lstStyle/>
                    <a:p>
                      <a:r>
                        <a:rPr lang="en-US" sz="2200" kern="1200" dirty="0" smtClean="0">
                          <a:solidFill>
                            <a:schemeClr val="tx1"/>
                          </a:solidFill>
                          <a:effectLst/>
                          <a:latin typeface="+mn-lt"/>
                          <a:ea typeface="+mn-ea"/>
                          <a:cs typeface="+mn-cs"/>
                        </a:rPr>
                        <a:t>Reading a grammar explanation from a textbook</a:t>
                      </a:r>
                      <a:r>
                        <a:rPr lang="en-US" sz="2200" dirty="0" smtClean="0">
                          <a:solidFill>
                            <a:schemeClr val="tx1"/>
                          </a:solidFill>
                          <a:effectLst/>
                        </a:rPr>
                        <a:t> and completing a</a:t>
                      </a:r>
                      <a:r>
                        <a:rPr lang="en-US" sz="2200" baseline="0" dirty="0" smtClean="0">
                          <a:solidFill>
                            <a:schemeClr val="tx1"/>
                          </a:solidFill>
                          <a:effectLst/>
                        </a:rPr>
                        <a:t> basic  practice exercise.</a:t>
                      </a:r>
                      <a:endParaRPr lang="en-US" sz="2200" dirty="0">
                        <a:solidFill>
                          <a:schemeClr val="tx1"/>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mn-lt"/>
                          <a:ea typeface="+mn-ea"/>
                          <a:cs typeface="+mn-cs"/>
                        </a:rPr>
                        <a:t>Explicit knowledge of the</a:t>
                      </a:r>
                      <a:r>
                        <a:rPr lang="en-US" sz="2200" kern="1200" baseline="0" dirty="0" smtClean="0">
                          <a:solidFill>
                            <a:schemeClr val="tx1"/>
                          </a:solidFill>
                          <a:effectLst/>
                          <a:latin typeface="+mn-lt"/>
                          <a:ea typeface="+mn-ea"/>
                          <a:cs typeface="+mn-cs"/>
                        </a:rPr>
                        <a:t> rules</a:t>
                      </a:r>
                      <a:r>
                        <a:rPr lang="en-US" sz="2200" kern="1200" dirty="0" smtClean="0">
                          <a:solidFill>
                            <a:schemeClr val="tx1"/>
                          </a:solidFill>
                          <a:effectLst/>
                          <a:latin typeface="+mn-lt"/>
                          <a:ea typeface="+mn-ea"/>
                          <a:cs typeface="+mn-cs"/>
                        </a:rPr>
                        <a:t>;</a:t>
                      </a:r>
                    </a:p>
                    <a:p>
                      <a:r>
                        <a:rPr lang="en-US" sz="2200" kern="1200" dirty="0" smtClean="0">
                          <a:solidFill>
                            <a:schemeClr val="tx1"/>
                          </a:solidFill>
                          <a:effectLst/>
                          <a:latin typeface="+mn-lt"/>
                          <a:ea typeface="+mn-ea"/>
                          <a:cs typeface="+mn-cs"/>
                        </a:rPr>
                        <a:t>Easier for L2Ls/challenging</a:t>
                      </a:r>
                      <a:r>
                        <a:rPr lang="en-US" sz="2200" kern="1200" baseline="0" dirty="0" smtClean="0">
                          <a:solidFill>
                            <a:schemeClr val="tx1"/>
                          </a:solidFill>
                          <a:effectLst/>
                          <a:latin typeface="+mn-lt"/>
                          <a:ea typeface="+mn-ea"/>
                          <a:cs typeface="+mn-cs"/>
                        </a:rPr>
                        <a:t> for HLLs.</a:t>
                      </a:r>
                      <a:endParaRPr lang="en-US" sz="2200" dirty="0">
                        <a:solidFill>
                          <a:schemeClr val="tx1"/>
                        </a:solidFill>
                      </a:endParaRPr>
                    </a:p>
                  </a:txBody>
                  <a:tcPr anchor="ctr"/>
                </a:tc>
                <a:tc>
                  <a:txBody>
                    <a:bodyPr/>
                    <a:lstStyle/>
                    <a:p>
                      <a:r>
                        <a:rPr lang="en-US" sz="2200" kern="1200" dirty="0" smtClean="0">
                          <a:solidFill>
                            <a:schemeClr val="tx1"/>
                          </a:solidFill>
                          <a:effectLst/>
                          <a:latin typeface="+mn-lt"/>
                          <a:ea typeface="+mn-ea"/>
                          <a:cs typeface="+mn-cs"/>
                        </a:rPr>
                        <a:t>Picking out instances of the grammar point in spontaneous language; i.e. movie, TV show.</a:t>
                      </a:r>
                      <a:r>
                        <a:rPr lang="en-US" sz="2200" dirty="0" smtClean="0">
                          <a:solidFill>
                            <a:schemeClr val="tx1"/>
                          </a:solidFill>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effectLst/>
                          <a:latin typeface="+mn-lt"/>
                          <a:ea typeface="+mn-ea"/>
                          <a:cs typeface="+mn-cs"/>
                        </a:rPr>
                        <a:t>Easier for HLLs/challenging</a:t>
                      </a:r>
                      <a:r>
                        <a:rPr lang="en-US" sz="2200" kern="1200" baseline="0" dirty="0" smtClean="0">
                          <a:solidFill>
                            <a:schemeClr val="tx1"/>
                          </a:solidFill>
                          <a:effectLst/>
                          <a:latin typeface="+mn-lt"/>
                          <a:ea typeface="+mn-ea"/>
                          <a:cs typeface="+mn-cs"/>
                        </a:rPr>
                        <a:t> for L2Ls.</a:t>
                      </a:r>
                      <a:endParaRPr lang="en-US" sz="2200" dirty="0" smtClean="0">
                        <a:solidFill>
                          <a:schemeClr val="tx1"/>
                        </a:solidFill>
                      </a:endParaRPr>
                    </a:p>
                  </a:txBody>
                  <a:tcPr anchor="ctr"/>
                </a:tc>
              </a:tr>
            </a:tbl>
          </a:graphicData>
        </a:graphic>
      </p:graphicFrame>
      <p:sp>
        <p:nvSpPr>
          <p:cNvPr id="2" name="TextBox 1"/>
          <p:cNvSpPr txBox="1"/>
          <p:nvPr/>
        </p:nvSpPr>
        <p:spPr>
          <a:xfrm>
            <a:off x="330200" y="285382"/>
            <a:ext cx="8158707" cy="1661993"/>
          </a:xfrm>
          <a:prstGeom prst="rect">
            <a:avLst/>
          </a:prstGeom>
          <a:noFill/>
        </p:spPr>
        <p:txBody>
          <a:bodyPr wrap="square" rtlCol="0">
            <a:spAutoFit/>
          </a:bodyPr>
          <a:lstStyle/>
          <a:p>
            <a:r>
              <a:rPr lang="en-US" sz="2800" dirty="0">
                <a:solidFill>
                  <a:srgbClr val="000000"/>
                </a:solidFill>
              </a:rPr>
              <a:t>“Being a native speaker I do not focus on grammatical rules. It is good to be exposed to an environment where others can help me focus on these rules.” </a:t>
            </a:r>
          </a:p>
          <a:p>
            <a:endParaRPr lang="en-US" dirty="0"/>
          </a:p>
        </p:txBody>
      </p:sp>
    </p:spTree>
    <p:extLst>
      <p:ext uri="{BB962C8B-B14F-4D97-AF65-F5344CB8AC3E}">
        <p14:creationId xmlns:p14="http://schemas.microsoft.com/office/powerpoint/2010/main" val="321382490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3"/>
            <a:ext cx="8229600" cy="1143000"/>
          </a:xfrm>
        </p:spPr>
        <p:txBody>
          <a:bodyPr/>
          <a:lstStyle/>
          <a:p>
            <a:r>
              <a:rPr lang="en-US" dirty="0" smtClean="0">
                <a:solidFill>
                  <a:srgbClr val="000000"/>
                </a:solidFill>
              </a:rPr>
              <a:t>But even with all of this…</a:t>
            </a:r>
            <a:endParaRPr lang="en-US" dirty="0">
              <a:solidFill>
                <a:srgbClr val="000000"/>
              </a:solidFill>
            </a:endParaRPr>
          </a:p>
        </p:txBody>
      </p:sp>
      <p:sp>
        <p:nvSpPr>
          <p:cNvPr id="3" name="Content Placeholder 2"/>
          <p:cNvSpPr>
            <a:spLocks noGrp="1"/>
          </p:cNvSpPr>
          <p:nvPr>
            <p:ph idx="1"/>
          </p:nvPr>
        </p:nvSpPr>
        <p:spPr>
          <a:xfrm>
            <a:off x="457200" y="1282890"/>
            <a:ext cx="8229600" cy="5158853"/>
          </a:xfrm>
        </p:spPr>
        <p:txBody>
          <a:bodyPr>
            <a:normAutofit/>
          </a:bodyPr>
          <a:lstStyle/>
          <a:p>
            <a:r>
              <a:rPr lang="en-US" dirty="0" err="1"/>
              <a:t>Henshaw</a:t>
            </a:r>
            <a:r>
              <a:rPr lang="en-US" dirty="0"/>
              <a:t> (2015</a:t>
            </a:r>
            <a:r>
              <a:rPr lang="en-US" dirty="0" smtClean="0"/>
              <a:t>) reminds us that “even </a:t>
            </a:r>
            <a:r>
              <a:rPr lang="en-US" dirty="0"/>
              <a:t>when the task includes a writing component, HL learners may not benefit as much from the interaction as L2 </a:t>
            </a:r>
            <a:r>
              <a:rPr lang="en-US" dirty="0" smtClean="0"/>
              <a:t>learners” (p. 266).</a:t>
            </a:r>
          </a:p>
          <a:p>
            <a:endParaRPr lang="en-US" sz="1200" dirty="0" smtClean="0"/>
          </a:p>
          <a:p>
            <a:r>
              <a:rPr lang="en-US" dirty="0" smtClean="0"/>
              <a:t>Hypothesis and solution offered by </a:t>
            </a:r>
            <a:r>
              <a:rPr lang="en-US" dirty="0" err="1" smtClean="0"/>
              <a:t>Henshaw</a:t>
            </a:r>
            <a:r>
              <a:rPr lang="en-US" dirty="0" smtClean="0"/>
              <a:t>:</a:t>
            </a:r>
          </a:p>
          <a:p>
            <a:pPr marL="400050" lvl="1" indent="0">
              <a:buNone/>
            </a:pPr>
            <a:r>
              <a:rPr lang="en-US" u="sng" dirty="0" smtClean="0"/>
              <a:t>Hypothesis</a:t>
            </a:r>
            <a:r>
              <a:rPr lang="en-US" dirty="0" smtClean="0"/>
              <a:t>: HLLs might not trust the L2Ls’   assistance;</a:t>
            </a:r>
            <a:endParaRPr lang="en-US" dirty="0"/>
          </a:p>
          <a:p>
            <a:pPr marL="400050" lvl="1" indent="0">
              <a:buNone/>
            </a:pPr>
            <a:r>
              <a:rPr lang="en-US" u="sng" dirty="0" smtClean="0"/>
              <a:t>Solution</a:t>
            </a:r>
            <a:r>
              <a:rPr lang="en-US" dirty="0" smtClean="0"/>
              <a:t>: To maximize learning opportunities for both learners  the instructor could provide guidance regarding the  value of feedback.</a:t>
            </a:r>
            <a:endParaRPr lang="en-US" dirty="0"/>
          </a:p>
        </p:txBody>
      </p:sp>
    </p:spTree>
    <p:extLst>
      <p:ext uri="{BB962C8B-B14F-4D97-AF65-F5344CB8AC3E}">
        <p14:creationId xmlns:p14="http://schemas.microsoft.com/office/powerpoint/2010/main" val="19390787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274638"/>
            <a:ext cx="8229600" cy="919162"/>
          </a:xfrm>
        </p:spPr>
        <p:txBody>
          <a:bodyPr>
            <a:normAutofit/>
          </a:bodyPr>
          <a:lstStyle/>
          <a:p>
            <a:r>
              <a:rPr lang="en-US" dirty="0" smtClean="0">
                <a:solidFill>
                  <a:srgbClr val="000000"/>
                </a:solidFill>
                <a:latin typeface="Calibri" charset="0"/>
                <a:ea typeface="ＭＳ Ｐゴシック" charset="0"/>
                <a:cs typeface="ＭＳ Ｐゴシック" charset="0"/>
              </a:rPr>
              <a:t>This relates to an earlier point</a:t>
            </a:r>
            <a:endParaRPr lang="en-US" dirty="0">
              <a:solidFill>
                <a:srgbClr val="000000"/>
              </a:solidFill>
              <a:latin typeface="Calibri" charset="0"/>
              <a:ea typeface="ＭＳ Ｐゴシック" charset="0"/>
              <a:cs typeface="ＭＳ Ｐゴシック" charset="0"/>
            </a:endParaRPr>
          </a:p>
        </p:txBody>
      </p:sp>
      <p:sp>
        <p:nvSpPr>
          <p:cNvPr id="93186" name="Content Placeholder 2"/>
          <p:cNvSpPr>
            <a:spLocks noGrp="1"/>
          </p:cNvSpPr>
          <p:nvPr>
            <p:ph idx="1"/>
          </p:nvPr>
        </p:nvSpPr>
        <p:spPr>
          <a:xfrm>
            <a:off x="457200" y="1323833"/>
            <a:ext cx="8280400" cy="5240740"/>
          </a:xfrm>
        </p:spPr>
        <p:txBody>
          <a:bodyPr>
            <a:normAutofit/>
          </a:bodyPr>
          <a:lstStyle/>
          <a:p>
            <a:r>
              <a:rPr lang="en-US" dirty="0" smtClean="0">
                <a:latin typeface="Calibri" charset="0"/>
                <a:ea typeface="ＭＳ Ｐゴシック" charset="0"/>
                <a:cs typeface="ＭＳ Ｐゴシック" charset="0"/>
              </a:rPr>
              <a:t>You have to assign </a:t>
            </a:r>
            <a:r>
              <a:rPr lang="en-US" dirty="0">
                <a:latin typeface="Calibri" charset="0"/>
                <a:ea typeface="ＭＳ Ｐゴシック" charset="0"/>
                <a:cs typeface="ＭＳ Ｐゴシック" charset="0"/>
              </a:rPr>
              <a:t>the harder task to each </a:t>
            </a:r>
            <a:r>
              <a:rPr lang="en-US" dirty="0" smtClean="0">
                <a:latin typeface="Calibri" charset="0"/>
                <a:ea typeface="ＭＳ Ｐゴシック" charset="0"/>
                <a:cs typeface="ＭＳ Ｐゴシック" charset="0"/>
              </a:rPr>
              <a:t>learner;</a:t>
            </a:r>
          </a:p>
          <a:p>
            <a:endParaRPr lang="en-US" sz="1200"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Hold </a:t>
            </a:r>
            <a:r>
              <a:rPr lang="en-US" dirty="0">
                <a:latin typeface="Calibri" charset="0"/>
                <a:ea typeface="ＭＳ Ｐゴシック" charset="0"/>
                <a:cs typeface="ＭＳ Ｐゴシック" charset="0"/>
              </a:rPr>
              <a:t>both students accountable for contributing to the activity by using their expertise to help the other </a:t>
            </a:r>
            <a:r>
              <a:rPr lang="en-US" dirty="0" smtClean="0">
                <a:latin typeface="Calibri" charset="0"/>
                <a:ea typeface="ＭＳ Ｐゴシック" charset="0"/>
                <a:cs typeface="ＭＳ Ｐゴシック" charset="0"/>
              </a:rPr>
              <a:t>learner;</a:t>
            </a:r>
          </a:p>
          <a:p>
            <a:endParaRPr lang="en-US" sz="1200" dirty="0" smtClean="0">
              <a:latin typeface="Calibri" charset="0"/>
              <a:ea typeface="ＭＳ Ｐゴシック" charset="0"/>
              <a:cs typeface="ＭＳ Ｐゴシック" charset="0"/>
            </a:endParaRPr>
          </a:p>
          <a:p>
            <a:r>
              <a:rPr lang="en-US" dirty="0" smtClean="0">
                <a:solidFill>
                  <a:srgbClr val="FF0000"/>
                </a:solidFill>
                <a:latin typeface="Calibri" charset="0"/>
                <a:ea typeface="ＭＳ Ｐゴシック" charset="0"/>
                <a:cs typeface="ＭＳ Ｐゴシック" charset="0"/>
              </a:rPr>
              <a:t>And pre-teach the language and skills needed to engage in cooperative learning. </a:t>
            </a:r>
          </a:p>
          <a:p>
            <a:pPr marL="0" indent="0">
              <a:buNone/>
            </a:pPr>
            <a:r>
              <a:rPr lang="en-US" dirty="0">
                <a:solidFill>
                  <a:srgbClr val="FF0000"/>
                </a:solidFill>
                <a:latin typeface="Calibri" charset="0"/>
                <a:ea typeface="ＭＳ Ｐゴシック" charset="0"/>
                <a:cs typeface="ＭＳ Ｐゴシック" charset="0"/>
              </a:rPr>
              <a:t>	</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21966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388"/>
            <a:ext cx="8229600" cy="1143000"/>
          </a:xfrm>
        </p:spPr>
        <p:txBody>
          <a:bodyPr>
            <a:normAutofit fontScale="90000"/>
          </a:bodyPr>
          <a:lstStyle/>
          <a:p>
            <a:r>
              <a:rPr lang="en-US" dirty="0"/>
              <a:t>Making mixed </a:t>
            </a:r>
            <a:r>
              <a:rPr lang="en-US" dirty="0" smtClean="0"/>
              <a:t>classes work:</a:t>
            </a:r>
            <a:br>
              <a:rPr lang="en-US" dirty="0" smtClean="0"/>
            </a:br>
            <a:r>
              <a:rPr lang="en-US" dirty="0" smtClean="0"/>
              <a:t>Essential strategies and tools</a:t>
            </a:r>
            <a:endParaRPr lang="en-US" dirty="0"/>
          </a:p>
        </p:txBody>
      </p:sp>
      <p:sp>
        <p:nvSpPr>
          <p:cNvPr id="7" name="Text Placeholder 6"/>
          <p:cNvSpPr>
            <a:spLocks noGrp="1"/>
          </p:cNvSpPr>
          <p:nvPr>
            <p:ph type="body" idx="1"/>
          </p:nvPr>
        </p:nvSpPr>
        <p:spPr/>
        <p:txBody>
          <a:bodyPr>
            <a:normAutofit fontScale="32500" lnSpcReduction="20000"/>
          </a:bodyPr>
          <a:lstStyle/>
          <a:p>
            <a:endParaRPr lang="en-US" dirty="0"/>
          </a:p>
          <a:p>
            <a:r>
              <a:rPr lang="en-US" sz="8600" dirty="0" smtClean="0"/>
              <a:t>Areas to attend </a:t>
            </a:r>
            <a:r>
              <a:rPr lang="en-US" sz="8600" dirty="0"/>
              <a:t>to:</a:t>
            </a:r>
          </a:p>
          <a:p>
            <a:endParaRPr lang="en-US" dirty="0"/>
          </a:p>
        </p:txBody>
      </p:sp>
      <p:sp>
        <p:nvSpPr>
          <p:cNvPr id="5" name="Content Placeholder 4"/>
          <p:cNvSpPr>
            <a:spLocks noGrp="1"/>
          </p:cNvSpPr>
          <p:nvPr>
            <p:ph sz="half" idx="2"/>
          </p:nvPr>
        </p:nvSpPr>
        <p:spPr>
          <a:xfrm>
            <a:off x="457200" y="2174875"/>
            <a:ext cx="3869140" cy="3951288"/>
          </a:xfrm>
        </p:spPr>
        <p:txBody>
          <a:bodyPr>
            <a:normAutofit fontScale="92500"/>
          </a:bodyPr>
          <a:lstStyle/>
          <a:p>
            <a:pPr marL="457200" indent="-457200">
              <a:buFont typeface="Wingdings" charset="2"/>
              <a:buChar char="Ø"/>
            </a:pPr>
            <a:r>
              <a:rPr lang="en-US" sz="2800" u="sng" dirty="0" smtClean="0"/>
              <a:t>Language</a:t>
            </a:r>
            <a:r>
              <a:rPr lang="en-US" sz="2800" dirty="0" smtClean="0"/>
              <a:t> </a:t>
            </a:r>
            <a:r>
              <a:rPr lang="en-US" sz="2800" dirty="0"/>
              <a:t>– What students can do in the target </a:t>
            </a:r>
            <a:r>
              <a:rPr lang="en-US" sz="2800" dirty="0" smtClean="0"/>
              <a:t>language</a:t>
            </a:r>
          </a:p>
          <a:p>
            <a:pPr marL="457200" indent="-457200">
              <a:buFont typeface="Wingdings" charset="2"/>
              <a:buChar char="Ø"/>
            </a:pPr>
            <a:endParaRPr lang="en-US" sz="900" dirty="0"/>
          </a:p>
          <a:p>
            <a:pPr marL="457200" indent="-457200">
              <a:buFont typeface="Wingdings" charset="2"/>
              <a:buChar char="Ø"/>
            </a:pPr>
            <a:r>
              <a:rPr lang="en-US" sz="2800" u="sng" dirty="0"/>
              <a:t>Learning</a:t>
            </a:r>
            <a:r>
              <a:rPr lang="en-US" sz="2800" dirty="0"/>
              <a:t> – Students’ reactivity to </a:t>
            </a:r>
            <a:r>
              <a:rPr lang="en-US" sz="2800" dirty="0" smtClean="0"/>
              <a:t>instruction</a:t>
            </a:r>
          </a:p>
          <a:p>
            <a:pPr marL="457200" indent="-457200">
              <a:buFont typeface="Wingdings" charset="2"/>
              <a:buChar char="Ø"/>
            </a:pPr>
            <a:endParaRPr lang="en-US" sz="900" dirty="0"/>
          </a:p>
          <a:p>
            <a:pPr marL="457200" indent="-457200">
              <a:buFont typeface="Wingdings" charset="2"/>
              <a:buChar char="Ø"/>
            </a:pPr>
            <a:r>
              <a:rPr lang="en-US" sz="2800" u="sng" dirty="0" smtClean="0"/>
              <a:t>Group membership </a:t>
            </a:r>
            <a:r>
              <a:rPr lang="en-US" sz="2800" dirty="0" smtClean="0"/>
              <a:t>– Affect, aspirations, and culture</a:t>
            </a:r>
            <a:endParaRPr lang="en-US" sz="2800" dirty="0"/>
          </a:p>
          <a:p>
            <a:pPr marL="0" indent="0">
              <a:buNone/>
            </a:pPr>
            <a:endParaRPr lang="en-US" dirty="0"/>
          </a:p>
        </p:txBody>
      </p:sp>
      <p:sp>
        <p:nvSpPr>
          <p:cNvPr id="8" name="Text Placeholder 7"/>
          <p:cNvSpPr>
            <a:spLocks noGrp="1"/>
          </p:cNvSpPr>
          <p:nvPr>
            <p:ph type="body" sz="quarter" idx="3"/>
          </p:nvPr>
        </p:nvSpPr>
        <p:spPr>
          <a:xfrm>
            <a:off x="4645025" y="1417638"/>
            <a:ext cx="4041775" cy="639762"/>
          </a:xfrm>
        </p:spPr>
        <p:txBody>
          <a:bodyPr>
            <a:normAutofit/>
          </a:bodyPr>
          <a:lstStyle/>
          <a:p>
            <a:r>
              <a:rPr lang="en-US" sz="2800" dirty="0" smtClean="0"/>
              <a:t>Strategies and tools:</a:t>
            </a:r>
            <a:endParaRPr lang="en-US" sz="2800" dirty="0"/>
          </a:p>
        </p:txBody>
      </p:sp>
      <p:sp>
        <p:nvSpPr>
          <p:cNvPr id="6" name="Content Placeholder 5"/>
          <p:cNvSpPr>
            <a:spLocks noGrp="1"/>
          </p:cNvSpPr>
          <p:nvPr>
            <p:ph sz="quarter" idx="4"/>
          </p:nvPr>
        </p:nvSpPr>
        <p:spPr>
          <a:xfrm>
            <a:off x="4497388" y="2174873"/>
            <a:ext cx="4360460" cy="4526177"/>
          </a:xfrm>
        </p:spPr>
        <p:txBody>
          <a:bodyPr>
            <a:normAutofit/>
          </a:bodyPr>
          <a:lstStyle/>
          <a:p>
            <a:pPr>
              <a:buFont typeface="Wingdings" charset="2"/>
              <a:buChar char="Ø"/>
            </a:pPr>
            <a:r>
              <a:rPr lang="en-US" sz="2600" u="sng" dirty="0" smtClean="0"/>
              <a:t>Flexible </a:t>
            </a:r>
            <a:r>
              <a:rPr lang="en-US" sz="2600" u="sng" dirty="0"/>
              <a:t>grouping</a:t>
            </a:r>
          </a:p>
          <a:p>
            <a:pPr lvl="1" indent="-342900"/>
            <a:r>
              <a:rPr lang="en-US" dirty="0"/>
              <a:t>Heterogeneous/mixed groups </a:t>
            </a:r>
            <a:r>
              <a:rPr lang="en-US" dirty="0" smtClean="0"/>
              <a:t> (groups </a:t>
            </a:r>
            <a:r>
              <a:rPr lang="en-US" dirty="0"/>
              <a:t>with HLLs and </a:t>
            </a:r>
            <a:r>
              <a:rPr lang="en-US" dirty="0" smtClean="0"/>
              <a:t>L2Ls)</a:t>
            </a:r>
            <a:endParaRPr lang="en-US" dirty="0"/>
          </a:p>
          <a:p>
            <a:pPr lvl="1" indent="-342900"/>
            <a:r>
              <a:rPr lang="en-US" dirty="0"/>
              <a:t>Homogeneous groups </a:t>
            </a:r>
            <a:endParaRPr lang="en-US" dirty="0" smtClean="0"/>
          </a:p>
          <a:p>
            <a:pPr marL="400050" lvl="1" indent="0">
              <a:buNone/>
            </a:pPr>
            <a:r>
              <a:rPr lang="en-US" dirty="0"/>
              <a:t>	 </a:t>
            </a:r>
            <a:r>
              <a:rPr lang="en-US" dirty="0" smtClean="0"/>
              <a:t>    (HLL</a:t>
            </a:r>
            <a:r>
              <a:rPr lang="en-US" dirty="0"/>
              <a:t>-only or L2L-only </a:t>
            </a:r>
            <a:r>
              <a:rPr lang="en-US" dirty="0" smtClean="0"/>
              <a:t>groups)</a:t>
            </a:r>
            <a:endParaRPr lang="en-US" dirty="0"/>
          </a:p>
          <a:p>
            <a:pPr>
              <a:buFont typeface="Wingdings" charset="2"/>
              <a:buChar char="Ø"/>
            </a:pPr>
            <a:r>
              <a:rPr lang="en-US" sz="2600" u="sng" dirty="0" smtClean="0"/>
              <a:t>Mini</a:t>
            </a:r>
            <a:r>
              <a:rPr lang="en-US" sz="2600" u="sng" dirty="0"/>
              <a:t>-lessons </a:t>
            </a:r>
          </a:p>
          <a:p>
            <a:pPr>
              <a:buFont typeface="Wingdings" charset="2"/>
              <a:buChar char="Ø"/>
            </a:pPr>
            <a:r>
              <a:rPr lang="en-US" sz="2600" u="sng" dirty="0"/>
              <a:t>Agendas</a:t>
            </a:r>
            <a:r>
              <a:rPr lang="en-US" sz="2600" dirty="0"/>
              <a:t> </a:t>
            </a:r>
          </a:p>
          <a:p>
            <a:pPr>
              <a:buFont typeface="Wingdings" charset="2"/>
              <a:buChar char="Ø"/>
            </a:pPr>
            <a:r>
              <a:rPr lang="en-US" sz="2600" u="sng" dirty="0"/>
              <a:t>Anchoring activities </a:t>
            </a:r>
          </a:p>
          <a:p>
            <a:pPr>
              <a:buFont typeface="Wingdings" charset="2"/>
              <a:buChar char="Ø"/>
            </a:pPr>
            <a:r>
              <a:rPr lang="en-US" sz="2600" u="sng" dirty="0" smtClean="0"/>
              <a:t>Centers</a:t>
            </a:r>
            <a:endParaRPr lang="en-US" sz="2600" u="sng" dirty="0"/>
          </a:p>
        </p:txBody>
      </p:sp>
    </p:spTree>
    <p:extLst>
      <p:ext uri="{BB962C8B-B14F-4D97-AF65-F5344CB8AC3E}">
        <p14:creationId xmlns:p14="http://schemas.microsoft.com/office/powerpoint/2010/main" val="31384703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Recapping</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dirty="0" smtClean="0"/>
              <a:t>Mixed classes succeed when there is </a:t>
            </a:r>
            <a:r>
              <a:rPr lang="en-US" i="1" dirty="0" smtClean="0"/>
              <a:t>positive</a:t>
            </a:r>
            <a:r>
              <a:rPr lang="en-US" dirty="0" smtClean="0"/>
              <a:t> </a:t>
            </a:r>
            <a:r>
              <a:rPr lang="en-US" i="1" dirty="0" smtClean="0"/>
              <a:t>interdependence</a:t>
            </a:r>
            <a:r>
              <a:rPr lang="en-US" dirty="0" smtClean="0"/>
              <a:t> between HLLs and L2Ls;</a:t>
            </a:r>
          </a:p>
          <a:p>
            <a:pPr>
              <a:buFont typeface="Wingdings" charset="2"/>
              <a:buChar char="Ø"/>
            </a:pPr>
            <a:endParaRPr lang="en-US" dirty="0" smtClean="0"/>
          </a:p>
          <a:p>
            <a:pPr>
              <a:buFont typeface="Wingdings" charset="2"/>
              <a:buChar char="Ø"/>
            </a:pPr>
            <a:r>
              <a:rPr lang="en-US" dirty="0" smtClean="0"/>
              <a:t>To create positive interdependence think in terms of designing activities that take advantage of HLLs’ and L2Ls’ complimentary knowledge and skills.</a:t>
            </a:r>
          </a:p>
        </p:txBody>
      </p:sp>
    </p:spTree>
    <p:extLst>
      <p:ext uri="{BB962C8B-B14F-4D97-AF65-F5344CB8AC3E}">
        <p14:creationId xmlns:p14="http://schemas.microsoft.com/office/powerpoint/2010/main" val="223615695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65"/>
            <a:ext cx="8229600" cy="1143000"/>
          </a:xfrm>
        </p:spPr>
        <p:txBody>
          <a:bodyPr/>
          <a:lstStyle/>
          <a:p>
            <a:r>
              <a:rPr lang="en-US" dirty="0" smtClean="0"/>
              <a:t>However, keep in mind…</a:t>
            </a:r>
            <a:r>
              <a:rPr lang="en-US" dirty="0" smtClean="0"/>
              <a:t>  </a:t>
            </a:r>
            <a:endParaRPr lang="en-US" dirty="0"/>
          </a:p>
        </p:txBody>
      </p:sp>
      <p:sp>
        <p:nvSpPr>
          <p:cNvPr id="3" name="Content Placeholder 2"/>
          <p:cNvSpPr>
            <a:spLocks noGrp="1"/>
          </p:cNvSpPr>
          <p:nvPr>
            <p:ph idx="1"/>
          </p:nvPr>
        </p:nvSpPr>
        <p:spPr>
          <a:xfrm>
            <a:off x="457200" y="1253866"/>
            <a:ext cx="8229600" cy="5351650"/>
          </a:xfrm>
        </p:spPr>
        <p:txBody>
          <a:bodyPr>
            <a:normAutofit fontScale="92500" lnSpcReduction="10000"/>
          </a:bodyPr>
          <a:lstStyle/>
          <a:p>
            <a:r>
              <a:rPr lang="en-US" dirty="0" smtClean="0"/>
              <a:t>It is important to remember that “many </a:t>
            </a:r>
            <a:r>
              <a:rPr lang="en-US" dirty="0"/>
              <a:t>of the gaps in heritage </a:t>
            </a:r>
            <a:r>
              <a:rPr lang="en-US" dirty="0" smtClean="0"/>
              <a:t>learners’ </a:t>
            </a:r>
            <a:r>
              <a:rPr lang="en-US" dirty="0" err="1"/>
              <a:t>morphosyntactic</a:t>
            </a:r>
            <a:r>
              <a:rPr lang="en-US" dirty="0"/>
              <a:t> knowledge are also problem areas for L2 learners of </a:t>
            </a:r>
            <a:r>
              <a:rPr lang="en-US" dirty="0" smtClean="0"/>
              <a:t>Spanish” (Bowles, 2011, p. 34).</a:t>
            </a:r>
          </a:p>
          <a:p>
            <a:endParaRPr lang="en-US" sz="1400" dirty="0" smtClean="0"/>
          </a:p>
          <a:p>
            <a:r>
              <a:rPr lang="en-US" dirty="0" smtClean="0"/>
              <a:t>This means that HLLs and L2Ls won’t always have complimentary needs and strengths. In some cases, they will have similar linguistic needs. In these cases, both types of learners will need instruction on the same topics, though they may need different types of instructional interventions.</a:t>
            </a:r>
            <a:endParaRPr lang="en-US" dirty="0"/>
          </a:p>
        </p:txBody>
      </p:sp>
    </p:spTree>
    <p:extLst>
      <p:ext uri="{BB962C8B-B14F-4D97-AF65-F5344CB8AC3E}">
        <p14:creationId xmlns:p14="http://schemas.microsoft.com/office/powerpoint/2010/main" val="369470625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58"/>
            <a:ext cx="8229600" cy="1143000"/>
          </a:xfrm>
        </p:spPr>
        <p:txBody>
          <a:bodyPr>
            <a:normAutofit/>
          </a:bodyPr>
          <a:lstStyle/>
          <a:p>
            <a:r>
              <a:rPr lang="en-US" dirty="0" smtClean="0"/>
              <a:t>L2 vs. HL explanations…</a:t>
            </a:r>
            <a:br>
              <a:rPr lang="en-US" dirty="0" smtClean="0"/>
            </a:br>
            <a:r>
              <a:rPr lang="en-US" sz="2400" dirty="0" smtClean="0"/>
              <a:t>(adapted from </a:t>
            </a:r>
            <a:r>
              <a:rPr lang="en-US" sz="2400" dirty="0" err="1" smtClean="0"/>
              <a:t>Beaudrie</a:t>
            </a:r>
            <a:r>
              <a:rPr lang="en-US" sz="2400" dirty="0" smtClean="0"/>
              <a:t>, </a:t>
            </a:r>
            <a:r>
              <a:rPr lang="en-US" sz="2400" dirty="0" err="1" smtClean="0"/>
              <a:t>Ducar</a:t>
            </a:r>
            <a:r>
              <a:rPr lang="en-US" sz="2400" dirty="0" smtClean="0"/>
              <a:t>, &amp; </a:t>
            </a:r>
            <a:r>
              <a:rPr lang="en-US" sz="2400" dirty="0" err="1" smtClean="0"/>
              <a:t>Potowski</a:t>
            </a:r>
            <a:r>
              <a:rPr lang="en-US" sz="2400" dirty="0" smtClean="0"/>
              <a:t>, 2011)</a:t>
            </a:r>
            <a:endParaRPr lang="en-US" sz="2400" dirty="0"/>
          </a:p>
        </p:txBody>
      </p:sp>
      <p:sp>
        <p:nvSpPr>
          <p:cNvPr id="3" name="Text Placeholder 2"/>
          <p:cNvSpPr>
            <a:spLocks noGrp="1"/>
          </p:cNvSpPr>
          <p:nvPr>
            <p:ph type="body" idx="1"/>
          </p:nvPr>
        </p:nvSpPr>
        <p:spPr>
          <a:xfrm>
            <a:off x="457200" y="1359267"/>
            <a:ext cx="4040188" cy="483601"/>
          </a:xfrm>
        </p:spPr>
        <p:txBody>
          <a:bodyPr/>
          <a:lstStyle/>
          <a:p>
            <a:r>
              <a:rPr lang="en-US" dirty="0" smtClean="0"/>
              <a:t>L2 Explanation</a:t>
            </a:r>
            <a:endParaRPr lang="en-US" dirty="0"/>
          </a:p>
        </p:txBody>
      </p:sp>
      <p:sp>
        <p:nvSpPr>
          <p:cNvPr id="4" name="Content Placeholder 3"/>
          <p:cNvSpPr>
            <a:spLocks noGrp="1"/>
          </p:cNvSpPr>
          <p:nvPr>
            <p:ph sz="half" idx="2"/>
          </p:nvPr>
        </p:nvSpPr>
        <p:spPr>
          <a:xfrm>
            <a:off x="457200" y="2011680"/>
            <a:ext cx="4040188" cy="4484654"/>
          </a:xfrm>
        </p:spPr>
        <p:txBody>
          <a:bodyPr>
            <a:normAutofit/>
          </a:bodyPr>
          <a:lstStyle/>
          <a:p>
            <a:pPr marL="0" indent="0">
              <a:buNone/>
            </a:pPr>
            <a:r>
              <a:rPr lang="en-US" dirty="0" smtClean="0"/>
              <a:t>To form the imperfect, look at the infinitive, take off the ending, and</a:t>
            </a:r>
          </a:p>
          <a:p>
            <a:pPr marL="0" indent="0">
              <a:buNone/>
            </a:pPr>
            <a:endParaRPr lang="en-US" dirty="0" smtClean="0"/>
          </a:p>
          <a:p>
            <a:pPr marL="0" indent="0">
              <a:buNone/>
            </a:pPr>
            <a:r>
              <a:rPr lang="en-US" dirty="0" smtClean="0"/>
              <a:t> 	(1) if it’s an –</a:t>
            </a:r>
            <a:r>
              <a:rPr lang="en-US" dirty="0" err="1" smtClean="0"/>
              <a:t>ar</a:t>
            </a:r>
            <a:r>
              <a:rPr lang="en-US" dirty="0" smtClean="0"/>
              <a:t> verb, add </a:t>
            </a:r>
          </a:p>
          <a:p>
            <a:pPr marL="0" indent="0">
              <a:buNone/>
            </a:pPr>
            <a:r>
              <a:rPr lang="en-US" dirty="0" smtClean="0"/>
              <a:t>	-aba, -</a:t>
            </a:r>
            <a:r>
              <a:rPr lang="en-US" dirty="0" err="1" smtClean="0"/>
              <a:t>abas</a:t>
            </a:r>
            <a:r>
              <a:rPr lang="en-US" dirty="0" smtClean="0"/>
              <a:t>, -aba, </a:t>
            </a:r>
            <a:r>
              <a:rPr lang="en-US" dirty="0" err="1" smtClean="0"/>
              <a:t>ábamos</a:t>
            </a:r>
            <a:r>
              <a:rPr lang="en-US" dirty="0" smtClean="0"/>
              <a:t>,</a:t>
            </a:r>
          </a:p>
          <a:p>
            <a:pPr marL="0" indent="0">
              <a:buNone/>
            </a:pPr>
            <a:r>
              <a:rPr lang="en-US" dirty="0"/>
              <a:t> </a:t>
            </a:r>
            <a:r>
              <a:rPr lang="en-US" dirty="0" smtClean="0"/>
              <a:t>      -</a:t>
            </a:r>
            <a:r>
              <a:rPr lang="en-US" dirty="0" err="1" smtClean="0"/>
              <a:t>aban</a:t>
            </a:r>
            <a:endParaRPr lang="en-US" dirty="0"/>
          </a:p>
          <a:p>
            <a:pPr marL="0" indent="0">
              <a:buNone/>
            </a:pPr>
            <a:endParaRPr lang="en-US" sz="1600" dirty="0"/>
          </a:p>
          <a:p>
            <a:pPr marL="0" indent="0">
              <a:buNone/>
            </a:pPr>
            <a:r>
              <a:rPr lang="en-US" dirty="0"/>
              <a:t>	</a:t>
            </a:r>
            <a:r>
              <a:rPr lang="en-US" dirty="0" smtClean="0"/>
              <a:t>(2) if it’s an –</a:t>
            </a:r>
            <a:r>
              <a:rPr lang="en-US" dirty="0" err="1" smtClean="0"/>
              <a:t>er</a:t>
            </a:r>
            <a:r>
              <a:rPr lang="en-US" dirty="0" smtClean="0"/>
              <a:t> or an -</a:t>
            </a:r>
            <a:r>
              <a:rPr lang="en-US" dirty="0" err="1" smtClean="0"/>
              <a:t>ir</a:t>
            </a:r>
            <a:r>
              <a:rPr lang="en-US" dirty="0" smtClean="0"/>
              <a:t> 	verb add, -</a:t>
            </a:r>
            <a:r>
              <a:rPr lang="en-US" dirty="0" err="1" smtClean="0"/>
              <a:t>ía</a:t>
            </a:r>
            <a:r>
              <a:rPr lang="en-US" dirty="0" smtClean="0"/>
              <a:t>, -</a:t>
            </a:r>
            <a:r>
              <a:rPr lang="en-US" dirty="0" err="1" smtClean="0"/>
              <a:t>ías</a:t>
            </a:r>
            <a:r>
              <a:rPr lang="en-US" dirty="0" smtClean="0"/>
              <a:t>, -</a:t>
            </a:r>
            <a:r>
              <a:rPr lang="en-US" dirty="0" err="1" smtClean="0"/>
              <a:t>ía</a:t>
            </a:r>
            <a:r>
              <a:rPr lang="en-US" dirty="0" smtClean="0"/>
              <a:t>, -	</a:t>
            </a:r>
            <a:r>
              <a:rPr lang="en-US" dirty="0" err="1" smtClean="0"/>
              <a:t>íamos</a:t>
            </a:r>
            <a:r>
              <a:rPr lang="en-US" dirty="0" smtClean="0"/>
              <a:t>, 	-</a:t>
            </a:r>
            <a:r>
              <a:rPr lang="en-US" dirty="0" err="1" smtClean="0"/>
              <a:t>ían</a:t>
            </a:r>
            <a:endParaRPr lang="en-US" dirty="0"/>
          </a:p>
        </p:txBody>
      </p:sp>
      <p:sp>
        <p:nvSpPr>
          <p:cNvPr id="6" name="Text Placeholder 5"/>
          <p:cNvSpPr>
            <a:spLocks noGrp="1"/>
          </p:cNvSpPr>
          <p:nvPr>
            <p:ph type="body" sz="quarter" idx="3"/>
          </p:nvPr>
        </p:nvSpPr>
        <p:spPr>
          <a:xfrm>
            <a:off x="4645025" y="1332866"/>
            <a:ext cx="4041775" cy="532838"/>
          </a:xfrm>
        </p:spPr>
        <p:txBody>
          <a:bodyPr/>
          <a:lstStyle/>
          <a:p>
            <a:r>
              <a:rPr lang="en-US" dirty="0" smtClean="0"/>
              <a:t>HL Explanation</a:t>
            </a:r>
            <a:endParaRPr lang="en-US" dirty="0"/>
          </a:p>
        </p:txBody>
      </p:sp>
      <p:sp>
        <p:nvSpPr>
          <p:cNvPr id="5" name="Content Placeholder 4"/>
          <p:cNvSpPr>
            <a:spLocks noGrp="1"/>
          </p:cNvSpPr>
          <p:nvPr>
            <p:ph sz="quarter" idx="4"/>
          </p:nvPr>
        </p:nvSpPr>
        <p:spPr>
          <a:xfrm>
            <a:off x="4645025" y="2011680"/>
            <a:ext cx="4217621" cy="4621132"/>
          </a:xfrm>
        </p:spPr>
        <p:txBody>
          <a:bodyPr>
            <a:normAutofit fontScale="92500" lnSpcReduction="10000"/>
          </a:bodyPr>
          <a:lstStyle/>
          <a:p>
            <a:pPr marL="0" indent="0">
              <a:buNone/>
            </a:pPr>
            <a:r>
              <a:rPr lang="en-US" sz="2600" dirty="0" smtClean="0"/>
              <a:t>To figure out if a past tense verb is in the imperfect, decide if it sounds better in (1) or (2). If (2), it’s probably a imperfect verb.</a:t>
            </a:r>
          </a:p>
          <a:p>
            <a:pPr marL="0" indent="0">
              <a:buNone/>
            </a:pPr>
            <a:r>
              <a:rPr lang="en-US" sz="2600" dirty="0"/>
              <a:t> </a:t>
            </a:r>
            <a:r>
              <a:rPr lang="en-US" sz="2600" dirty="0" smtClean="0"/>
              <a:t>   </a:t>
            </a:r>
          </a:p>
          <a:p>
            <a:pPr marL="0" indent="0">
              <a:buNone/>
            </a:pPr>
            <a:r>
              <a:rPr lang="en-US" sz="2600" dirty="0"/>
              <a:t>	</a:t>
            </a:r>
            <a:r>
              <a:rPr lang="en-US" sz="2600" dirty="0" smtClean="0"/>
              <a:t>(1) </a:t>
            </a:r>
            <a:r>
              <a:rPr lang="en-US" sz="2600" i="1" dirty="0" err="1"/>
              <a:t>U</a:t>
            </a:r>
            <a:r>
              <a:rPr lang="en-US" sz="2600" i="1" dirty="0" err="1" smtClean="0"/>
              <a:t>na</a:t>
            </a:r>
            <a:r>
              <a:rPr lang="en-US" sz="2600" i="1" dirty="0" smtClean="0"/>
              <a:t> sola </a:t>
            </a:r>
            <a:r>
              <a:rPr lang="en-US" sz="2600" i="1" dirty="0" err="1" smtClean="0"/>
              <a:t>vez</a:t>
            </a:r>
            <a:r>
              <a:rPr lang="en-US" sz="2600" i="1" dirty="0" smtClean="0"/>
              <a:t>  </a:t>
            </a:r>
            <a:r>
              <a:rPr lang="en-US" sz="2600" dirty="0" smtClean="0"/>
              <a:t>	____________</a:t>
            </a:r>
          </a:p>
          <a:p>
            <a:pPr marL="0" indent="0">
              <a:buNone/>
            </a:pPr>
            <a:r>
              <a:rPr lang="en-US" sz="2600" dirty="0"/>
              <a:t>	</a:t>
            </a:r>
            <a:r>
              <a:rPr lang="en-US" sz="2600" dirty="0" smtClean="0"/>
              <a:t>(only once 	__________)</a:t>
            </a:r>
          </a:p>
          <a:p>
            <a:pPr marL="0" indent="0">
              <a:buNone/>
            </a:pPr>
            <a:endParaRPr lang="en-US" sz="2600" dirty="0" smtClean="0"/>
          </a:p>
          <a:p>
            <a:pPr marL="0" indent="0">
              <a:buNone/>
            </a:pPr>
            <a:r>
              <a:rPr lang="en-US" sz="2600" dirty="0"/>
              <a:t>	</a:t>
            </a:r>
            <a:r>
              <a:rPr lang="en-US" sz="2600" dirty="0" smtClean="0"/>
              <a:t>(2) </a:t>
            </a:r>
            <a:r>
              <a:rPr lang="en-US" sz="2600" i="1" dirty="0" err="1" smtClean="0"/>
              <a:t>Cuando</a:t>
            </a:r>
            <a:r>
              <a:rPr lang="en-US" sz="2600" i="1" dirty="0" smtClean="0"/>
              <a:t> </a:t>
            </a:r>
            <a:r>
              <a:rPr lang="en-US" sz="2600" i="1" dirty="0" err="1" smtClean="0"/>
              <a:t>podía</a:t>
            </a:r>
            <a:r>
              <a:rPr lang="en-US" sz="2600" i="1" dirty="0" smtClean="0"/>
              <a:t> </a:t>
            </a:r>
            <a:r>
              <a:rPr lang="en-US" sz="2600" dirty="0" smtClean="0"/>
              <a:t>_______	(whenever he/she could 	________)</a:t>
            </a:r>
            <a:endParaRPr lang="en-US" sz="2600" dirty="0"/>
          </a:p>
          <a:p>
            <a:pPr marL="0" indent="0">
              <a:buNone/>
            </a:pPr>
            <a:endParaRPr lang="en-US" dirty="0"/>
          </a:p>
        </p:txBody>
      </p:sp>
    </p:spTree>
    <p:extLst>
      <p:ext uri="{BB962C8B-B14F-4D97-AF65-F5344CB8AC3E}">
        <p14:creationId xmlns:p14="http://schemas.microsoft.com/office/powerpoint/2010/main" val="201133259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388"/>
            <a:ext cx="8229600" cy="1143000"/>
          </a:xfrm>
        </p:spPr>
        <p:txBody>
          <a:bodyPr>
            <a:normAutofit/>
          </a:bodyPr>
          <a:lstStyle/>
          <a:p>
            <a:r>
              <a:rPr lang="en-US" dirty="0" smtClean="0"/>
              <a:t>Where we are:</a:t>
            </a:r>
            <a:endParaRPr lang="en-US" dirty="0"/>
          </a:p>
        </p:txBody>
      </p:sp>
      <p:sp>
        <p:nvSpPr>
          <p:cNvPr id="7" name="Text Placeholder 6"/>
          <p:cNvSpPr>
            <a:spLocks noGrp="1"/>
          </p:cNvSpPr>
          <p:nvPr>
            <p:ph type="body" idx="1"/>
          </p:nvPr>
        </p:nvSpPr>
        <p:spPr/>
        <p:txBody>
          <a:bodyPr>
            <a:normAutofit fontScale="32500" lnSpcReduction="20000"/>
          </a:bodyPr>
          <a:lstStyle/>
          <a:p>
            <a:endParaRPr lang="en-US" dirty="0"/>
          </a:p>
          <a:p>
            <a:r>
              <a:rPr lang="en-US" sz="8600" dirty="0" smtClean="0"/>
              <a:t>Areas to attend </a:t>
            </a:r>
            <a:r>
              <a:rPr lang="en-US" sz="8600" dirty="0"/>
              <a:t>to:</a:t>
            </a:r>
          </a:p>
          <a:p>
            <a:endParaRPr lang="en-US" dirty="0"/>
          </a:p>
        </p:txBody>
      </p:sp>
      <p:sp>
        <p:nvSpPr>
          <p:cNvPr id="5" name="Content Placeholder 4"/>
          <p:cNvSpPr>
            <a:spLocks noGrp="1"/>
          </p:cNvSpPr>
          <p:nvPr>
            <p:ph sz="half" idx="2"/>
          </p:nvPr>
        </p:nvSpPr>
        <p:spPr>
          <a:xfrm>
            <a:off x="457200" y="2174875"/>
            <a:ext cx="3869140" cy="3951288"/>
          </a:xfrm>
        </p:spPr>
        <p:txBody>
          <a:bodyPr>
            <a:normAutofit fontScale="92500"/>
          </a:bodyPr>
          <a:lstStyle/>
          <a:p>
            <a:pPr>
              <a:buFont typeface="Wingdings" charset="2"/>
              <a:buChar char="ü"/>
            </a:pPr>
            <a:r>
              <a:rPr lang="en-US" sz="2800" u="sng" dirty="0" smtClean="0">
                <a:solidFill>
                  <a:srgbClr val="FF0000"/>
                </a:solidFill>
              </a:rPr>
              <a:t>Language</a:t>
            </a:r>
            <a:r>
              <a:rPr lang="en-US" sz="2800" dirty="0" smtClean="0"/>
              <a:t> </a:t>
            </a:r>
            <a:r>
              <a:rPr lang="en-US" sz="2800" dirty="0"/>
              <a:t>– What students can do in the target </a:t>
            </a:r>
            <a:r>
              <a:rPr lang="en-US" sz="2800" dirty="0" smtClean="0"/>
              <a:t>language</a:t>
            </a:r>
          </a:p>
          <a:p>
            <a:pPr marL="457200" indent="-457200">
              <a:buFont typeface="Wingdings" charset="2"/>
              <a:buChar char="Ø"/>
            </a:pPr>
            <a:endParaRPr lang="en-US" sz="900" dirty="0"/>
          </a:p>
          <a:p>
            <a:pPr marL="457200" indent="-457200">
              <a:buFont typeface="Wingdings" charset="2"/>
              <a:buChar char="Ø"/>
            </a:pPr>
            <a:r>
              <a:rPr lang="en-US" sz="2800" u="sng" dirty="0"/>
              <a:t>Learning</a:t>
            </a:r>
            <a:r>
              <a:rPr lang="en-US" sz="2800" dirty="0"/>
              <a:t> – Students’ reactivity to </a:t>
            </a:r>
            <a:r>
              <a:rPr lang="en-US" sz="2800" dirty="0" smtClean="0"/>
              <a:t>instruction</a:t>
            </a:r>
          </a:p>
          <a:p>
            <a:pPr marL="457200" indent="-457200">
              <a:buFont typeface="Wingdings" charset="2"/>
              <a:buChar char="Ø"/>
            </a:pPr>
            <a:endParaRPr lang="en-US" sz="900" dirty="0"/>
          </a:p>
          <a:p>
            <a:pPr marL="457200" indent="-457200">
              <a:buFont typeface="Wingdings" charset="2"/>
              <a:buChar char="Ø"/>
            </a:pPr>
            <a:r>
              <a:rPr lang="en-US" sz="2800" u="sng" dirty="0"/>
              <a:t>Group membership </a:t>
            </a:r>
            <a:r>
              <a:rPr lang="en-US" sz="2800" dirty="0"/>
              <a:t>– Affect, aspirations, and </a:t>
            </a:r>
            <a:r>
              <a:rPr lang="en-US" sz="2800" dirty="0" smtClean="0"/>
              <a:t>culture</a:t>
            </a:r>
            <a:endParaRPr lang="en-US" sz="2800" dirty="0"/>
          </a:p>
        </p:txBody>
      </p:sp>
      <p:sp>
        <p:nvSpPr>
          <p:cNvPr id="8" name="Text Placeholder 7"/>
          <p:cNvSpPr>
            <a:spLocks noGrp="1"/>
          </p:cNvSpPr>
          <p:nvPr>
            <p:ph type="body" sz="quarter" idx="3"/>
          </p:nvPr>
        </p:nvSpPr>
        <p:spPr>
          <a:xfrm>
            <a:off x="4645025" y="1417638"/>
            <a:ext cx="4041775" cy="639762"/>
          </a:xfrm>
        </p:spPr>
        <p:txBody>
          <a:bodyPr>
            <a:normAutofit/>
          </a:bodyPr>
          <a:lstStyle/>
          <a:p>
            <a:r>
              <a:rPr lang="en-US" sz="2800" dirty="0" smtClean="0"/>
              <a:t>Strategies and tools:</a:t>
            </a:r>
            <a:endParaRPr lang="en-US" sz="2800" dirty="0"/>
          </a:p>
        </p:txBody>
      </p:sp>
      <p:sp>
        <p:nvSpPr>
          <p:cNvPr id="6" name="Content Placeholder 5"/>
          <p:cNvSpPr>
            <a:spLocks noGrp="1"/>
          </p:cNvSpPr>
          <p:nvPr>
            <p:ph sz="quarter" idx="4"/>
          </p:nvPr>
        </p:nvSpPr>
        <p:spPr>
          <a:xfrm>
            <a:off x="4497388" y="2174873"/>
            <a:ext cx="4360460" cy="4526177"/>
          </a:xfrm>
        </p:spPr>
        <p:txBody>
          <a:bodyPr>
            <a:normAutofit/>
          </a:bodyPr>
          <a:lstStyle/>
          <a:p>
            <a:pPr>
              <a:buFont typeface="Wingdings" charset="2"/>
              <a:buChar char="Ø"/>
            </a:pPr>
            <a:r>
              <a:rPr lang="en-US" sz="2600" u="sng" dirty="0" smtClean="0"/>
              <a:t>Flexible </a:t>
            </a:r>
            <a:r>
              <a:rPr lang="en-US" sz="2600" u="sng" dirty="0"/>
              <a:t>grouping</a:t>
            </a:r>
          </a:p>
          <a:p>
            <a:pPr lvl="1" indent="-342900">
              <a:buFont typeface="Wingdings" charset="2"/>
              <a:buChar char="ü"/>
            </a:pPr>
            <a:r>
              <a:rPr lang="en-US" dirty="0">
                <a:solidFill>
                  <a:srgbClr val="FF0000"/>
                </a:solidFill>
              </a:rPr>
              <a:t>Heterogeneous/mixed groups </a:t>
            </a:r>
            <a:r>
              <a:rPr lang="en-US" dirty="0" smtClean="0">
                <a:solidFill>
                  <a:srgbClr val="FF0000"/>
                </a:solidFill>
              </a:rPr>
              <a:t> </a:t>
            </a:r>
            <a:r>
              <a:rPr lang="en-US" dirty="0" smtClean="0"/>
              <a:t>(groups </a:t>
            </a:r>
            <a:r>
              <a:rPr lang="en-US" dirty="0"/>
              <a:t>with HLLs and </a:t>
            </a:r>
            <a:r>
              <a:rPr lang="en-US" dirty="0" smtClean="0"/>
              <a:t>L2Ls)</a:t>
            </a:r>
            <a:endParaRPr lang="en-US" dirty="0"/>
          </a:p>
          <a:p>
            <a:pPr lvl="1" indent="-342900"/>
            <a:r>
              <a:rPr lang="en-US" dirty="0"/>
              <a:t>Homogeneous groups </a:t>
            </a:r>
            <a:endParaRPr lang="en-US" dirty="0" smtClean="0"/>
          </a:p>
          <a:p>
            <a:pPr marL="400050" lvl="1" indent="0">
              <a:buNone/>
            </a:pPr>
            <a:r>
              <a:rPr lang="en-US" dirty="0"/>
              <a:t>	 </a:t>
            </a:r>
            <a:r>
              <a:rPr lang="en-US" dirty="0" smtClean="0"/>
              <a:t>    (HLL</a:t>
            </a:r>
            <a:r>
              <a:rPr lang="en-US" dirty="0"/>
              <a:t>-only or L2L-only </a:t>
            </a:r>
            <a:r>
              <a:rPr lang="en-US" dirty="0" smtClean="0"/>
              <a:t>groups)</a:t>
            </a:r>
            <a:endParaRPr lang="en-US" dirty="0"/>
          </a:p>
          <a:p>
            <a:pPr>
              <a:buFont typeface="Wingdings" charset="2"/>
              <a:buChar char="Ø"/>
            </a:pPr>
            <a:r>
              <a:rPr lang="en-US" sz="2600" u="sng" dirty="0" smtClean="0"/>
              <a:t>Mini</a:t>
            </a:r>
            <a:r>
              <a:rPr lang="en-US" sz="2600" u="sng" dirty="0"/>
              <a:t>-lessons </a:t>
            </a:r>
          </a:p>
          <a:p>
            <a:pPr>
              <a:buFont typeface="Wingdings" charset="2"/>
              <a:buChar char="Ø"/>
            </a:pPr>
            <a:r>
              <a:rPr lang="en-US" sz="2600" u="sng" dirty="0"/>
              <a:t>Agendas</a:t>
            </a:r>
            <a:r>
              <a:rPr lang="en-US" sz="2600" dirty="0"/>
              <a:t> </a:t>
            </a:r>
          </a:p>
          <a:p>
            <a:pPr>
              <a:buFont typeface="Wingdings" charset="2"/>
              <a:buChar char="Ø"/>
            </a:pPr>
            <a:r>
              <a:rPr lang="en-US" sz="2600" u="sng" dirty="0"/>
              <a:t>Anchoring activities </a:t>
            </a:r>
          </a:p>
          <a:p>
            <a:pPr>
              <a:buFont typeface="Wingdings" charset="2"/>
              <a:buChar char="Ø"/>
            </a:pPr>
            <a:r>
              <a:rPr lang="en-US" sz="2600" u="sng" dirty="0" smtClean="0"/>
              <a:t>Centers</a:t>
            </a:r>
            <a:endParaRPr lang="en-US" sz="2600" u="sng" dirty="0"/>
          </a:p>
        </p:txBody>
      </p:sp>
    </p:spTree>
    <p:extLst>
      <p:ext uri="{BB962C8B-B14F-4D97-AF65-F5344CB8AC3E}">
        <p14:creationId xmlns:p14="http://schemas.microsoft.com/office/powerpoint/2010/main" val="31083195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7888287" cy="1701800"/>
          </a:xfrm>
        </p:spPr>
        <p:txBody>
          <a:bodyPr>
            <a:normAutofit fontScale="90000"/>
          </a:bodyPr>
          <a:lstStyle/>
          <a:p>
            <a:r>
              <a:rPr lang="en-US" dirty="0" smtClean="0"/>
              <a:t>UP next:</a:t>
            </a:r>
            <a:br>
              <a:rPr lang="en-US" dirty="0" smtClean="0"/>
            </a:br>
            <a:r>
              <a:rPr lang="en-US" dirty="0" smtClean="0"/>
              <a:t>Learning and homogeneous groups</a:t>
            </a:r>
            <a:endParaRPr lang="en-US" dirty="0"/>
          </a:p>
        </p:txBody>
      </p:sp>
    </p:spTree>
    <p:extLst>
      <p:ext uri="{BB962C8B-B14F-4D97-AF65-F5344CB8AC3E}">
        <p14:creationId xmlns:p14="http://schemas.microsoft.com/office/powerpoint/2010/main" val="232103665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388"/>
            <a:ext cx="8229600" cy="1143000"/>
          </a:xfrm>
        </p:spPr>
        <p:txBody>
          <a:bodyPr>
            <a:normAutofit/>
          </a:bodyPr>
          <a:lstStyle/>
          <a:p>
            <a:r>
              <a:rPr lang="en-US" dirty="0" smtClean="0"/>
              <a:t>Making Mixed Classes Work</a:t>
            </a:r>
            <a:endParaRPr lang="en-US" dirty="0"/>
          </a:p>
        </p:txBody>
      </p:sp>
      <p:sp>
        <p:nvSpPr>
          <p:cNvPr id="7" name="Text Placeholder 6"/>
          <p:cNvSpPr>
            <a:spLocks noGrp="1"/>
          </p:cNvSpPr>
          <p:nvPr>
            <p:ph type="body" idx="1"/>
          </p:nvPr>
        </p:nvSpPr>
        <p:spPr/>
        <p:txBody>
          <a:bodyPr>
            <a:normAutofit fontScale="32500" lnSpcReduction="20000"/>
          </a:bodyPr>
          <a:lstStyle/>
          <a:p>
            <a:endParaRPr lang="en-US" dirty="0"/>
          </a:p>
          <a:p>
            <a:r>
              <a:rPr lang="en-US" sz="8600" dirty="0" smtClean="0"/>
              <a:t>Areas to attend </a:t>
            </a:r>
            <a:r>
              <a:rPr lang="en-US" sz="8600" dirty="0"/>
              <a:t>to:</a:t>
            </a:r>
          </a:p>
          <a:p>
            <a:endParaRPr lang="en-US" dirty="0"/>
          </a:p>
        </p:txBody>
      </p:sp>
      <p:sp>
        <p:nvSpPr>
          <p:cNvPr id="5" name="Content Placeholder 4"/>
          <p:cNvSpPr>
            <a:spLocks noGrp="1"/>
          </p:cNvSpPr>
          <p:nvPr>
            <p:ph sz="half" idx="2"/>
          </p:nvPr>
        </p:nvSpPr>
        <p:spPr>
          <a:xfrm>
            <a:off x="457200" y="2174875"/>
            <a:ext cx="3869140" cy="3951288"/>
          </a:xfrm>
        </p:spPr>
        <p:txBody>
          <a:bodyPr>
            <a:normAutofit fontScale="92500"/>
          </a:bodyPr>
          <a:lstStyle/>
          <a:p>
            <a:pPr>
              <a:buFont typeface="Wingdings" charset="2"/>
              <a:buChar char="ü"/>
            </a:pPr>
            <a:r>
              <a:rPr lang="en-US" sz="2800" u="sng" dirty="0" smtClean="0"/>
              <a:t>Language</a:t>
            </a:r>
            <a:r>
              <a:rPr lang="en-US" sz="2800" dirty="0" smtClean="0"/>
              <a:t> </a:t>
            </a:r>
            <a:r>
              <a:rPr lang="en-US" sz="2800" dirty="0"/>
              <a:t>– What students can do in the target </a:t>
            </a:r>
            <a:r>
              <a:rPr lang="en-US" sz="2800" dirty="0" smtClean="0"/>
              <a:t>language</a:t>
            </a:r>
          </a:p>
          <a:p>
            <a:pPr marL="457200" indent="-457200">
              <a:buFont typeface="Wingdings" charset="2"/>
              <a:buChar char="Ø"/>
            </a:pPr>
            <a:endParaRPr lang="en-US" sz="900" dirty="0"/>
          </a:p>
          <a:p>
            <a:pPr marL="457200" indent="-457200">
              <a:buFont typeface="Wingdings" charset="2"/>
              <a:buChar char="Ø"/>
            </a:pPr>
            <a:r>
              <a:rPr lang="en-US" sz="2800" u="sng" dirty="0">
                <a:solidFill>
                  <a:srgbClr val="FF0000"/>
                </a:solidFill>
              </a:rPr>
              <a:t>Learning</a:t>
            </a:r>
            <a:r>
              <a:rPr lang="en-US" sz="2800" dirty="0"/>
              <a:t> – Students’ reactivity to </a:t>
            </a:r>
            <a:r>
              <a:rPr lang="en-US" sz="2800" dirty="0" smtClean="0"/>
              <a:t>instruction</a:t>
            </a:r>
          </a:p>
          <a:p>
            <a:pPr marL="457200" indent="-457200">
              <a:buFont typeface="Wingdings" charset="2"/>
              <a:buChar char="Ø"/>
            </a:pPr>
            <a:endParaRPr lang="en-US" sz="900" dirty="0"/>
          </a:p>
          <a:p>
            <a:pPr marL="457200" indent="-457200">
              <a:buFont typeface="Wingdings" charset="2"/>
              <a:buChar char="Ø"/>
            </a:pPr>
            <a:r>
              <a:rPr lang="en-US" sz="2800" u="sng" dirty="0"/>
              <a:t>Group membership </a:t>
            </a:r>
            <a:r>
              <a:rPr lang="en-US" sz="2800" dirty="0"/>
              <a:t>– Affect, aspirations, and </a:t>
            </a:r>
            <a:r>
              <a:rPr lang="en-US" sz="2800" dirty="0" smtClean="0"/>
              <a:t>culture</a:t>
            </a:r>
            <a:endParaRPr lang="en-US" sz="2800" dirty="0"/>
          </a:p>
        </p:txBody>
      </p:sp>
      <p:sp>
        <p:nvSpPr>
          <p:cNvPr id="8" name="Text Placeholder 7"/>
          <p:cNvSpPr>
            <a:spLocks noGrp="1"/>
          </p:cNvSpPr>
          <p:nvPr>
            <p:ph type="body" sz="quarter" idx="3"/>
          </p:nvPr>
        </p:nvSpPr>
        <p:spPr>
          <a:xfrm>
            <a:off x="4645025" y="1417638"/>
            <a:ext cx="4041775" cy="639762"/>
          </a:xfrm>
        </p:spPr>
        <p:txBody>
          <a:bodyPr>
            <a:normAutofit/>
          </a:bodyPr>
          <a:lstStyle/>
          <a:p>
            <a:r>
              <a:rPr lang="en-US" sz="2800" dirty="0" smtClean="0"/>
              <a:t>Strategies and tools:</a:t>
            </a:r>
            <a:endParaRPr lang="en-US" sz="2800" dirty="0"/>
          </a:p>
        </p:txBody>
      </p:sp>
      <p:sp>
        <p:nvSpPr>
          <p:cNvPr id="6" name="Content Placeholder 5"/>
          <p:cNvSpPr>
            <a:spLocks noGrp="1"/>
          </p:cNvSpPr>
          <p:nvPr>
            <p:ph sz="quarter" idx="4"/>
          </p:nvPr>
        </p:nvSpPr>
        <p:spPr>
          <a:xfrm>
            <a:off x="4497388" y="2174873"/>
            <a:ext cx="4360460" cy="4526177"/>
          </a:xfrm>
        </p:spPr>
        <p:txBody>
          <a:bodyPr>
            <a:normAutofit/>
          </a:bodyPr>
          <a:lstStyle/>
          <a:p>
            <a:pPr>
              <a:buFont typeface="Wingdings" charset="2"/>
              <a:buChar char="Ø"/>
            </a:pPr>
            <a:r>
              <a:rPr lang="en-US" sz="2600" u="sng" dirty="0" smtClean="0"/>
              <a:t>Flexible </a:t>
            </a:r>
            <a:r>
              <a:rPr lang="en-US" sz="2600" u="sng" dirty="0"/>
              <a:t>grouping</a:t>
            </a:r>
          </a:p>
          <a:p>
            <a:pPr lvl="1" indent="-342900">
              <a:buFont typeface="Wingdings" charset="2"/>
              <a:buChar char="ü"/>
            </a:pPr>
            <a:r>
              <a:rPr lang="en-US" dirty="0"/>
              <a:t>Heterogeneous/mixed groups </a:t>
            </a:r>
            <a:r>
              <a:rPr lang="en-US" dirty="0" smtClean="0"/>
              <a:t> (groups </a:t>
            </a:r>
            <a:r>
              <a:rPr lang="en-US" dirty="0"/>
              <a:t>with HLLs and </a:t>
            </a:r>
            <a:r>
              <a:rPr lang="en-US" dirty="0" smtClean="0"/>
              <a:t>L2Ls)</a:t>
            </a:r>
            <a:endParaRPr lang="en-US" dirty="0"/>
          </a:p>
          <a:p>
            <a:pPr lvl="1" indent="-342900"/>
            <a:r>
              <a:rPr lang="en-US" dirty="0">
                <a:solidFill>
                  <a:srgbClr val="FF0000"/>
                </a:solidFill>
              </a:rPr>
              <a:t>Homogeneous groups </a:t>
            </a:r>
            <a:endParaRPr lang="en-US" dirty="0" smtClean="0">
              <a:solidFill>
                <a:srgbClr val="FF0000"/>
              </a:solidFill>
            </a:endParaRPr>
          </a:p>
          <a:p>
            <a:pPr marL="400050" lvl="1" indent="0">
              <a:buNone/>
            </a:pPr>
            <a:r>
              <a:rPr lang="en-US" dirty="0"/>
              <a:t>	 </a:t>
            </a:r>
            <a:r>
              <a:rPr lang="en-US" dirty="0" smtClean="0"/>
              <a:t>    (HLL</a:t>
            </a:r>
            <a:r>
              <a:rPr lang="en-US" dirty="0"/>
              <a:t>-only or L2L-only </a:t>
            </a:r>
            <a:r>
              <a:rPr lang="en-US" dirty="0" smtClean="0"/>
              <a:t>groups)</a:t>
            </a:r>
            <a:endParaRPr lang="en-US" dirty="0"/>
          </a:p>
          <a:p>
            <a:pPr>
              <a:buFont typeface="Wingdings" charset="2"/>
              <a:buChar char="Ø"/>
            </a:pPr>
            <a:r>
              <a:rPr lang="en-US" sz="2600" u="sng" dirty="0" smtClean="0"/>
              <a:t>Mini</a:t>
            </a:r>
            <a:r>
              <a:rPr lang="en-US" sz="2600" u="sng" dirty="0"/>
              <a:t>-lessons </a:t>
            </a:r>
          </a:p>
          <a:p>
            <a:pPr>
              <a:buFont typeface="Wingdings" charset="2"/>
              <a:buChar char="Ø"/>
            </a:pPr>
            <a:r>
              <a:rPr lang="en-US" sz="2600" u="sng" dirty="0"/>
              <a:t>Agendas</a:t>
            </a:r>
            <a:r>
              <a:rPr lang="en-US" sz="2600" dirty="0"/>
              <a:t> </a:t>
            </a:r>
          </a:p>
          <a:p>
            <a:pPr>
              <a:buFont typeface="Wingdings" charset="2"/>
              <a:buChar char="Ø"/>
            </a:pPr>
            <a:r>
              <a:rPr lang="en-US" sz="2600" u="sng" dirty="0"/>
              <a:t>Anchoring activities </a:t>
            </a:r>
          </a:p>
          <a:p>
            <a:pPr>
              <a:buFont typeface="Wingdings" charset="2"/>
              <a:buChar char="Ø"/>
            </a:pPr>
            <a:r>
              <a:rPr lang="en-US" sz="2600" u="sng" dirty="0" smtClean="0"/>
              <a:t>Centers</a:t>
            </a:r>
            <a:endParaRPr lang="en-US" sz="2600" u="sng" dirty="0"/>
          </a:p>
        </p:txBody>
      </p:sp>
    </p:spTree>
    <p:extLst>
      <p:ext uri="{BB962C8B-B14F-4D97-AF65-F5344CB8AC3E}">
        <p14:creationId xmlns:p14="http://schemas.microsoft.com/office/powerpoint/2010/main" val="280888670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151808"/>
            <a:ext cx="8884693" cy="1143000"/>
          </a:xfrm>
        </p:spPr>
        <p:txBody>
          <a:bodyPr>
            <a:normAutofit fontScale="90000"/>
          </a:bodyPr>
          <a:lstStyle/>
          <a:p>
            <a:r>
              <a:rPr lang="en-US" dirty="0" smtClean="0"/>
              <a:t>How many times has this </a:t>
            </a:r>
            <a:br>
              <a:rPr lang="en-US" dirty="0" smtClean="0"/>
            </a:br>
            <a:r>
              <a:rPr lang="en-US" dirty="0" smtClean="0"/>
              <a:t>happened to you?</a:t>
            </a:r>
            <a:endParaRPr lang="en-US" dirty="0"/>
          </a:p>
        </p:txBody>
      </p:sp>
      <p:sp>
        <p:nvSpPr>
          <p:cNvPr id="3" name="Content Placeholder 2"/>
          <p:cNvSpPr>
            <a:spLocks noGrp="1"/>
          </p:cNvSpPr>
          <p:nvPr>
            <p:ph idx="1"/>
          </p:nvPr>
        </p:nvSpPr>
        <p:spPr>
          <a:xfrm>
            <a:off x="457200" y="1624084"/>
            <a:ext cx="8229600" cy="5104261"/>
          </a:xfrm>
        </p:spPr>
        <p:txBody>
          <a:bodyPr/>
          <a:lstStyle/>
          <a:p>
            <a:r>
              <a:rPr lang="en-US" dirty="0" smtClean="0"/>
              <a:t>You want to practice the past tense…</a:t>
            </a:r>
          </a:p>
          <a:p>
            <a:endParaRPr lang="en-US" sz="1100" dirty="0" smtClean="0"/>
          </a:p>
          <a:p>
            <a:r>
              <a:rPr lang="en-US" dirty="0" smtClean="0"/>
              <a:t>You ask students…What did you do last night?</a:t>
            </a:r>
          </a:p>
          <a:p>
            <a:endParaRPr lang="en-US" sz="1100" dirty="0" smtClean="0"/>
          </a:p>
          <a:p>
            <a:r>
              <a:rPr lang="en-US" dirty="0" smtClean="0"/>
              <a:t>The L2L answers…</a:t>
            </a:r>
          </a:p>
          <a:p>
            <a:pPr marL="457200" lvl="1" indent="0">
              <a:buNone/>
            </a:pPr>
            <a:r>
              <a:rPr lang="en-US" i="1" dirty="0" smtClean="0"/>
              <a:t>I studied, I had dinner, I talked to my mom…</a:t>
            </a:r>
          </a:p>
          <a:p>
            <a:pPr marL="457200" lvl="1" indent="0">
              <a:buNone/>
            </a:pPr>
            <a:endParaRPr lang="en-US" sz="1100" i="1" dirty="0" smtClean="0"/>
          </a:p>
          <a:p>
            <a:r>
              <a:rPr lang="en-US" dirty="0" smtClean="0"/>
              <a:t>The HLL answers…</a:t>
            </a:r>
          </a:p>
          <a:p>
            <a:pPr marL="0" indent="0">
              <a:buNone/>
            </a:pPr>
            <a:r>
              <a:rPr lang="en-US" dirty="0"/>
              <a:t>	</a:t>
            </a:r>
            <a:r>
              <a:rPr lang="en-US" sz="2800" i="1" dirty="0" smtClean="0"/>
              <a:t>Oh, I don’t know – not much, I’m always tired in the 	evening. I prefer to work early in the morning. </a:t>
            </a:r>
            <a:endParaRPr lang="en-US" sz="2800" i="1" dirty="0"/>
          </a:p>
        </p:txBody>
      </p:sp>
    </p:spTree>
    <p:extLst>
      <p:ext uri="{BB962C8B-B14F-4D97-AF65-F5344CB8AC3E}">
        <p14:creationId xmlns:p14="http://schemas.microsoft.com/office/powerpoint/2010/main" val="29164879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7342"/>
            <a:ext cx="8229600" cy="1143000"/>
          </a:xfrm>
        </p:spPr>
        <p:txBody>
          <a:bodyPr>
            <a:normAutofit fontScale="90000"/>
          </a:bodyPr>
          <a:lstStyle/>
          <a:p>
            <a:r>
              <a:rPr lang="en-US" dirty="0">
                <a:solidFill>
                  <a:srgbClr val="000000"/>
                </a:solidFill>
              </a:rPr>
              <a:t>HLLs and L2Ls approach learning tasks in very different </a:t>
            </a:r>
            <a:r>
              <a:rPr lang="en-US" dirty="0" smtClean="0">
                <a:solidFill>
                  <a:srgbClr val="000000"/>
                </a:solidFill>
              </a:rPr>
              <a:t>ways (Torres, 2013)</a:t>
            </a:r>
            <a:endParaRPr lang="en-US" dirty="0">
              <a:solidFill>
                <a:srgbClr val="000000"/>
              </a:solidFill>
            </a:endParaRPr>
          </a:p>
        </p:txBody>
      </p:sp>
      <p:sp>
        <p:nvSpPr>
          <p:cNvPr id="8" name="Content Placeholder 7"/>
          <p:cNvSpPr>
            <a:spLocks noGrp="1"/>
          </p:cNvSpPr>
          <p:nvPr>
            <p:ph sz="half" idx="1"/>
          </p:nvPr>
        </p:nvSpPr>
        <p:spPr>
          <a:xfrm>
            <a:off x="457200" y="1789290"/>
            <a:ext cx="4038600" cy="4594578"/>
          </a:xfrm>
        </p:spPr>
        <p:txBody>
          <a:bodyPr>
            <a:normAutofit/>
          </a:bodyPr>
          <a:lstStyle/>
          <a:p>
            <a:pPr marL="0" indent="0">
              <a:buNone/>
            </a:pPr>
            <a:endParaRPr lang="en-US" sz="1400" u="sng" dirty="0" smtClean="0"/>
          </a:p>
          <a:p>
            <a:pPr marL="0" indent="0">
              <a:buNone/>
            </a:pPr>
            <a:r>
              <a:rPr lang="en-US" u="sng" dirty="0" smtClean="0"/>
              <a:t>HLLs </a:t>
            </a:r>
            <a:r>
              <a:rPr lang="en-US" dirty="0" smtClean="0"/>
              <a:t>are </a:t>
            </a:r>
            <a:r>
              <a:rPr lang="en-US" dirty="0"/>
              <a:t>oriented primarily to the content of the task – i.e. are concerned with interpreting the meaning of the prompts rather than learning language </a:t>
            </a:r>
            <a:r>
              <a:rPr lang="en-US" dirty="0" smtClean="0"/>
              <a:t>     (grammar</a:t>
            </a:r>
            <a:r>
              <a:rPr lang="en-US" dirty="0"/>
              <a:t>)</a:t>
            </a:r>
            <a:r>
              <a:rPr lang="en-US" dirty="0" smtClean="0"/>
              <a:t>.</a:t>
            </a:r>
          </a:p>
          <a:p>
            <a:pPr marL="0" indent="0">
              <a:buNone/>
            </a:pPr>
            <a:endParaRPr lang="en-US" dirty="0"/>
          </a:p>
        </p:txBody>
      </p:sp>
      <p:sp>
        <p:nvSpPr>
          <p:cNvPr id="10" name="Content Placeholder 9"/>
          <p:cNvSpPr>
            <a:spLocks noGrp="1"/>
          </p:cNvSpPr>
          <p:nvPr>
            <p:ph sz="half" idx="2"/>
          </p:nvPr>
        </p:nvSpPr>
        <p:spPr>
          <a:xfrm>
            <a:off x="4648200" y="1769534"/>
            <a:ext cx="4038600" cy="4525963"/>
          </a:xfrm>
        </p:spPr>
        <p:txBody>
          <a:bodyPr>
            <a:normAutofit/>
          </a:bodyPr>
          <a:lstStyle/>
          <a:p>
            <a:pPr marL="0" indent="0">
              <a:buNone/>
            </a:pPr>
            <a:endParaRPr lang="en-US" sz="1400" u="sng" dirty="0" smtClean="0"/>
          </a:p>
          <a:p>
            <a:pPr marL="0" indent="0">
              <a:buNone/>
            </a:pPr>
            <a:r>
              <a:rPr lang="en-US" u="sng" dirty="0" smtClean="0"/>
              <a:t>L2Ls </a:t>
            </a:r>
            <a:r>
              <a:rPr lang="en-US" dirty="0" smtClean="0"/>
              <a:t>focus </a:t>
            </a:r>
            <a:r>
              <a:rPr lang="en-US" dirty="0"/>
              <a:t>on form. In this particular study, they recognized that the task presented contrasting forms of the subjunctive and indicative. </a:t>
            </a:r>
          </a:p>
          <a:p>
            <a:endParaRPr lang="en-US" dirty="0"/>
          </a:p>
        </p:txBody>
      </p:sp>
    </p:spTree>
    <p:extLst>
      <p:ext uri="{BB962C8B-B14F-4D97-AF65-F5344CB8AC3E}">
        <p14:creationId xmlns:p14="http://schemas.microsoft.com/office/powerpoint/2010/main" val="395330416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lstStyle/>
          <a:p>
            <a:pPr marL="0" indent="0">
              <a:buNone/>
            </a:pPr>
            <a:r>
              <a:rPr lang="en-US" dirty="0" smtClean="0"/>
              <a:t>“HLLs</a:t>
            </a:r>
            <a:r>
              <a:rPr lang="en-US" dirty="0"/>
              <a:t>’ processed the input provided by the task as authentic content rather than directing their attention to establishing new form-meaning connections” (Torres, 2013).</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0398740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233" y="1689100"/>
            <a:ext cx="8709553" cy="4248562"/>
          </a:xfrm>
          <a:prstGeom prst="rect">
            <a:avLst/>
          </a:prstGeom>
        </p:spPr>
      </p:pic>
      <p:sp>
        <p:nvSpPr>
          <p:cNvPr id="5" name="Title 4"/>
          <p:cNvSpPr>
            <a:spLocks noGrp="1"/>
          </p:cNvSpPr>
          <p:nvPr>
            <p:ph type="title"/>
          </p:nvPr>
        </p:nvSpPr>
        <p:spPr/>
        <p:txBody>
          <a:bodyPr>
            <a:normAutofit/>
          </a:bodyPr>
          <a:lstStyle/>
          <a:p>
            <a:r>
              <a:rPr lang="en-US" dirty="0" smtClean="0">
                <a:solidFill>
                  <a:srgbClr val="000000"/>
                </a:solidFill>
              </a:rPr>
              <a:t>The essence of the problem</a:t>
            </a:r>
            <a:endParaRPr lang="en-US" dirty="0">
              <a:solidFill>
                <a:srgbClr val="000000"/>
              </a:solidFill>
            </a:endParaRPr>
          </a:p>
        </p:txBody>
      </p:sp>
    </p:spTree>
    <p:extLst>
      <p:ext uri="{BB962C8B-B14F-4D97-AF65-F5344CB8AC3E}">
        <p14:creationId xmlns:p14="http://schemas.microsoft.com/office/powerpoint/2010/main" val="1359585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Let’s start with the non-</a:t>
            </a:r>
            <a:r>
              <a:rPr lang="en-US" dirty="0" err="1" smtClean="0"/>
              <a:t>negotiables</a:t>
            </a:r>
            <a:endParaRPr lang="en-US" dirty="0"/>
          </a:p>
        </p:txBody>
      </p:sp>
      <p:sp>
        <p:nvSpPr>
          <p:cNvPr id="8" name="Content Placeholder 7"/>
          <p:cNvSpPr>
            <a:spLocks noGrp="1"/>
          </p:cNvSpPr>
          <p:nvPr>
            <p:ph idx="1"/>
          </p:nvPr>
        </p:nvSpPr>
        <p:spPr>
          <a:xfrm>
            <a:off x="457200" y="1682750"/>
            <a:ext cx="8229600" cy="4525963"/>
          </a:xfrm>
        </p:spPr>
        <p:txBody>
          <a:bodyPr/>
          <a:lstStyle/>
          <a:p>
            <a:pPr marL="0" indent="0">
              <a:buNone/>
            </a:pPr>
            <a:r>
              <a:rPr lang="en-US" dirty="0"/>
              <a:t>Both student populations </a:t>
            </a:r>
            <a:r>
              <a:rPr lang="en-US" dirty="0" smtClean="0"/>
              <a:t>matter:</a:t>
            </a:r>
            <a:endParaRPr lang="en-US" dirty="0"/>
          </a:p>
          <a:p>
            <a:pPr marL="0" indent="0">
              <a:buNone/>
            </a:pPr>
            <a:endParaRPr lang="en-US" dirty="0"/>
          </a:p>
          <a:p>
            <a:pPr marL="857250" lvl="1" indent="-457200">
              <a:buFont typeface="Wingdings" charset="2"/>
              <a:buChar char="Ø"/>
            </a:pPr>
            <a:r>
              <a:rPr lang="en-US" dirty="0"/>
              <a:t>Both learner-types benefit from instruction</a:t>
            </a:r>
          </a:p>
          <a:p>
            <a:pPr marL="857250" lvl="1" indent="-457200">
              <a:buFont typeface="Wingdings" charset="2"/>
              <a:buChar char="Ø"/>
            </a:pPr>
            <a:r>
              <a:rPr lang="en-US" dirty="0"/>
              <a:t>Both learner-types contribute to the learning process</a:t>
            </a:r>
          </a:p>
          <a:p>
            <a:pPr marL="857250" lvl="1" indent="-457200">
              <a:buFont typeface="Wingdings" charset="2"/>
              <a:buChar char="Ø"/>
            </a:pPr>
            <a:r>
              <a:rPr lang="en-US" dirty="0"/>
              <a:t>There is positive student </a:t>
            </a:r>
            <a:r>
              <a:rPr lang="en-US" dirty="0" smtClean="0"/>
              <a:t>interdependence</a:t>
            </a:r>
          </a:p>
          <a:p>
            <a:pPr marL="400050" lvl="1" indent="0">
              <a:buNone/>
            </a:pPr>
            <a:endParaRPr lang="en-US" dirty="0"/>
          </a:p>
          <a:p>
            <a:pPr marL="400050" lvl="1" indent="0">
              <a:buNone/>
            </a:pPr>
            <a:r>
              <a:rPr lang="en-US" dirty="0" smtClean="0"/>
              <a:t>Native speakers?</a:t>
            </a:r>
            <a:endParaRPr lang="en-US" dirty="0"/>
          </a:p>
          <a:p>
            <a:pPr marL="0" indent="0">
              <a:buNone/>
            </a:pPr>
            <a:endParaRPr lang="en-US" dirty="0"/>
          </a:p>
        </p:txBody>
      </p:sp>
    </p:spTree>
    <p:extLst>
      <p:ext uri="{BB962C8B-B14F-4D97-AF65-F5344CB8AC3E}">
        <p14:creationId xmlns:p14="http://schemas.microsoft.com/office/powerpoint/2010/main" val="4179867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Why this matters</a:t>
            </a:r>
            <a:endParaRPr lang="en-US" dirty="0">
              <a:solidFill>
                <a:srgbClr val="000000"/>
              </a:solidFill>
            </a:endParaRPr>
          </a:p>
        </p:txBody>
      </p:sp>
      <p:sp>
        <p:nvSpPr>
          <p:cNvPr id="3" name="Content Placeholder 2"/>
          <p:cNvSpPr>
            <a:spLocks noGrp="1"/>
          </p:cNvSpPr>
          <p:nvPr>
            <p:ph idx="1"/>
          </p:nvPr>
        </p:nvSpPr>
        <p:spPr>
          <a:xfrm>
            <a:off x="457200" y="1828800"/>
            <a:ext cx="8229600" cy="4297363"/>
          </a:xfrm>
        </p:spPr>
        <p:txBody>
          <a:bodyPr/>
          <a:lstStyle/>
          <a:p>
            <a:pPr marL="0" indent="0">
              <a:buNone/>
            </a:pPr>
            <a:r>
              <a:rPr lang="en-US" dirty="0" smtClean="0"/>
              <a:t>HLLs’ orientation to content over form</a:t>
            </a:r>
            <a:r>
              <a:rPr lang="en-US" dirty="0"/>
              <a:t>, reduces their reactivity to form-focused </a:t>
            </a:r>
            <a:r>
              <a:rPr lang="en-US" dirty="0" smtClean="0"/>
              <a:t>instruction, particularly as compared to L2Ls.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29170862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also the issue of </a:t>
            </a:r>
            <a:br>
              <a:rPr lang="en-US" dirty="0" smtClean="0"/>
            </a:br>
            <a:r>
              <a:rPr lang="en-US" i="1" dirty="0" smtClean="0"/>
              <a:t>Disciplinary literacy</a:t>
            </a:r>
            <a:endParaRPr lang="en-US" i="1" dirty="0"/>
          </a:p>
        </p:txBody>
      </p:sp>
      <p:sp>
        <p:nvSpPr>
          <p:cNvPr id="3" name="Content Placeholder 2"/>
          <p:cNvSpPr>
            <a:spLocks noGrp="1"/>
          </p:cNvSpPr>
          <p:nvPr>
            <p:ph idx="1"/>
          </p:nvPr>
        </p:nvSpPr>
        <p:spPr>
          <a:xfrm>
            <a:off x="457200" y="1787856"/>
            <a:ext cx="8229600" cy="4735773"/>
          </a:xfrm>
        </p:spPr>
        <p:txBody>
          <a:bodyPr>
            <a:normAutofit lnSpcReduction="10000"/>
          </a:bodyPr>
          <a:lstStyle/>
          <a:p>
            <a:r>
              <a:rPr lang="en-US" dirty="0"/>
              <a:t>T</a:t>
            </a:r>
            <a:r>
              <a:rPr lang="en-US" dirty="0" smtClean="0"/>
              <a:t>he </a:t>
            </a:r>
            <a:r>
              <a:rPr lang="en-US" dirty="0"/>
              <a:t>knowledge and skills associated with particular school subjects (</a:t>
            </a:r>
            <a:r>
              <a:rPr lang="en-US" dirty="0" err="1"/>
              <a:t>Moje</a:t>
            </a:r>
            <a:r>
              <a:rPr lang="en-US" dirty="0"/>
              <a:t> 2008; Shanahan &amp; Shanahan 2008).  </a:t>
            </a:r>
            <a:endParaRPr lang="en-US" dirty="0" smtClean="0"/>
          </a:p>
          <a:p>
            <a:endParaRPr lang="en-US" sz="1200" dirty="0" smtClean="0"/>
          </a:p>
          <a:p>
            <a:r>
              <a:rPr lang="en-US" dirty="0"/>
              <a:t>In the foreign languages, disciplinary literacy includes knowledge of </a:t>
            </a:r>
            <a:r>
              <a:rPr lang="en-US" dirty="0">
                <a:solidFill>
                  <a:srgbClr val="FF0000"/>
                </a:solidFill>
              </a:rPr>
              <a:t>grammatical</a:t>
            </a:r>
            <a:r>
              <a:rPr lang="en-US" dirty="0"/>
              <a:t> </a:t>
            </a:r>
            <a:r>
              <a:rPr lang="en-US" dirty="0" smtClean="0">
                <a:solidFill>
                  <a:srgbClr val="FF0000"/>
                </a:solidFill>
              </a:rPr>
              <a:t>terminology and rules</a:t>
            </a:r>
            <a:r>
              <a:rPr lang="en-US" dirty="0" smtClean="0"/>
              <a:t>, </a:t>
            </a:r>
            <a:r>
              <a:rPr lang="en-US" dirty="0"/>
              <a:t>as well as the </a:t>
            </a:r>
            <a:r>
              <a:rPr lang="en-US" dirty="0">
                <a:solidFill>
                  <a:srgbClr val="FF0000"/>
                </a:solidFill>
              </a:rPr>
              <a:t>ability to derive benefit from common pedagogical interventions</a:t>
            </a:r>
            <a:r>
              <a:rPr lang="en-US" dirty="0"/>
              <a:t> such as task-based activities </a:t>
            </a:r>
            <a:r>
              <a:rPr lang="en-US" dirty="0" smtClean="0"/>
              <a:t>and </a:t>
            </a:r>
            <a:r>
              <a:rPr lang="en-US" dirty="0"/>
              <a:t>grammar explanations and drills</a:t>
            </a:r>
            <a:r>
              <a:rPr lang="en-US" dirty="0" smtClean="0"/>
              <a:t>. </a:t>
            </a:r>
          </a:p>
          <a:p>
            <a:pPr marL="0" indent="0">
              <a:buNone/>
            </a:pPr>
            <a:endParaRPr lang="en-US" dirty="0"/>
          </a:p>
        </p:txBody>
      </p:sp>
    </p:spTree>
    <p:extLst>
      <p:ext uri="{BB962C8B-B14F-4D97-AF65-F5344CB8AC3E}">
        <p14:creationId xmlns:p14="http://schemas.microsoft.com/office/powerpoint/2010/main" val="336829479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02505"/>
          </a:xfrm>
        </p:spPr>
        <p:txBody>
          <a:bodyPr>
            <a:normAutofit/>
          </a:bodyPr>
          <a:lstStyle/>
          <a:p>
            <a:r>
              <a:rPr lang="en-US" dirty="0">
                <a:solidFill>
                  <a:srgbClr val="000000"/>
                </a:solidFill>
              </a:rPr>
              <a:t>D</a:t>
            </a:r>
            <a:r>
              <a:rPr lang="en-US" dirty="0" smtClean="0">
                <a:solidFill>
                  <a:srgbClr val="000000"/>
                </a:solidFill>
              </a:rPr>
              <a:t>isciplinary literacy also connects with reactivity to instruction</a:t>
            </a:r>
            <a:endParaRPr lang="en-US" dirty="0">
              <a:solidFill>
                <a:srgbClr val="000000"/>
              </a:solidFill>
            </a:endParaRPr>
          </a:p>
        </p:txBody>
      </p:sp>
      <p:sp>
        <p:nvSpPr>
          <p:cNvPr id="3" name="Content Placeholder 2"/>
          <p:cNvSpPr>
            <a:spLocks noGrp="1"/>
          </p:cNvSpPr>
          <p:nvPr>
            <p:ph idx="1"/>
          </p:nvPr>
        </p:nvSpPr>
        <p:spPr>
          <a:xfrm>
            <a:off x="457200" y="2507343"/>
            <a:ext cx="8229600" cy="4525963"/>
          </a:xfrm>
        </p:spPr>
        <p:txBody>
          <a:bodyPr/>
          <a:lstStyle/>
          <a:p>
            <a:pPr marL="0" indent="0">
              <a:buNone/>
            </a:pPr>
            <a:r>
              <a:rPr lang="en-US" dirty="0" smtClean="0"/>
              <a:t>“My French foreign language students know grammar better than my heritage speaker students. On exams, they can always </a:t>
            </a:r>
            <a:r>
              <a:rPr lang="en-US" b="1" dirty="0" smtClean="0"/>
              <a:t>fill in the correct forms </a:t>
            </a:r>
            <a:r>
              <a:rPr lang="en-US" dirty="0" smtClean="0"/>
              <a:t>of the </a:t>
            </a:r>
            <a:r>
              <a:rPr lang="en-US" b="1" dirty="0" smtClean="0"/>
              <a:t>subjunctive</a:t>
            </a:r>
            <a:r>
              <a:rPr lang="en-US" dirty="0" smtClean="0"/>
              <a:t> or the </a:t>
            </a:r>
            <a:r>
              <a:rPr lang="en-US" b="1" dirty="0" smtClean="0"/>
              <a:t>imperfect</a:t>
            </a:r>
            <a:r>
              <a:rPr lang="en-US" dirty="0" smtClean="0"/>
              <a:t>, but the heritage speakers cannot” (</a:t>
            </a:r>
            <a:r>
              <a:rPr lang="en-US" dirty="0" err="1" smtClean="0"/>
              <a:t>Beaudrie</a:t>
            </a:r>
            <a:r>
              <a:rPr lang="en-US" dirty="0" smtClean="0"/>
              <a:t>, </a:t>
            </a:r>
            <a:r>
              <a:rPr lang="en-US" dirty="0" err="1" smtClean="0"/>
              <a:t>Ducar</a:t>
            </a:r>
            <a:r>
              <a:rPr lang="en-US" dirty="0" smtClean="0"/>
              <a:t>, &amp; </a:t>
            </a:r>
            <a:r>
              <a:rPr lang="en-US" dirty="0" err="1" smtClean="0"/>
              <a:t>Potowski</a:t>
            </a:r>
            <a:r>
              <a:rPr lang="en-US" dirty="0" smtClean="0"/>
              <a:t>, 2014, p. 157) (</a:t>
            </a:r>
            <a:r>
              <a:rPr lang="en-US" i="1" dirty="0" smtClean="0"/>
              <a:t>emphasis added</a:t>
            </a:r>
            <a:r>
              <a:rPr lang="en-US" dirty="0" smtClean="0"/>
              <a:t>)</a:t>
            </a:r>
            <a:endParaRPr lang="en-US" dirty="0"/>
          </a:p>
        </p:txBody>
      </p:sp>
    </p:spTree>
    <p:extLst>
      <p:ext uri="{BB962C8B-B14F-4D97-AF65-F5344CB8AC3E}">
        <p14:creationId xmlns:p14="http://schemas.microsoft.com/office/powerpoint/2010/main" val="25925763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Disciplinary literacy in mixed classes</a:t>
            </a:r>
            <a:endParaRPr lang="en-US" dirty="0"/>
          </a:p>
        </p:txBody>
      </p:sp>
      <p:sp>
        <p:nvSpPr>
          <p:cNvPr id="3" name="Content Placeholder 2"/>
          <p:cNvSpPr>
            <a:spLocks noGrp="1"/>
          </p:cNvSpPr>
          <p:nvPr>
            <p:ph idx="1"/>
          </p:nvPr>
        </p:nvSpPr>
        <p:spPr/>
        <p:txBody>
          <a:bodyPr>
            <a:normAutofit/>
          </a:bodyPr>
          <a:lstStyle/>
          <a:p>
            <a:r>
              <a:rPr lang="en-US" dirty="0" smtClean="0"/>
              <a:t>L2Ls have more of it than HLLs…</a:t>
            </a:r>
          </a:p>
          <a:p>
            <a:pPr marL="0" indent="0">
              <a:buNone/>
            </a:pPr>
            <a:r>
              <a:rPr lang="en-US" dirty="0"/>
              <a:t>	</a:t>
            </a:r>
            <a:r>
              <a:rPr lang="en-US" dirty="0" smtClean="0"/>
              <a:t>because L2Ls tend to have more experience	with the target language in a formal 	context.</a:t>
            </a:r>
          </a:p>
          <a:p>
            <a:endParaRPr lang="en-US" sz="1200" dirty="0"/>
          </a:p>
          <a:p>
            <a:r>
              <a:rPr lang="en-US" dirty="0" smtClean="0"/>
              <a:t>This puts HLLs at a disadvantage</a:t>
            </a:r>
            <a:r>
              <a:rPr lang="en-US" dirty="0"/>
              <a:t>, relative to </a:t>
            </a:r>
            <a:r>
              <a:rPr lang="en-US" dirty="0" smtClean="0"/>
              <a:t>L2Ls. </a:t>
            </a:r>
          </a:p>
          <a:p>
            <a:pPr marL="0" indent="0">
              <a:buNone/>
            </a:pPr>
            <a:r>
              <a:rPr lang="en-US" dirty="0" smtClean="0"/>
              <a:t>	This disadvantage is compounded by HLLs’ 	lack of attention to form-function instruction.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28486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13"/>
            <a:ext cx="8229600" cy="1143000"/>
          </a:xfrm>
        </p:spPr>
        <p:txBody>
          <a:bodyPr/>
          <a:lstStyle/>
          <a:p>
            <a:r>
              <a:rPr lang="en-US" dirty="0" smtClean="0"/>
              <a:t>Why this matters</a:t>
            </a:r>
            <a:endParaRPr lang="en-US" dirty="0"/>
          </a:p>
        </p:txBody>
      </p:sp>
      <p:sp>
        <p:nvSpPr>
          <p:cNvPr id="3" name="Content Placeholder 2"/>
          <p:cNvSpPr>
            <a:spLocks noGrp="1"/>
          </p:cNvSpPr>
          <p:nvPr>
            <p:ph idx="1"/>
          </p:nvPr>
        </p:nvSpPr>
        <p:spPr>
          <a:xfrm>
            <a:off x="457200" y="1267514"/>
            <a:ext cx="8229600" cy="5460832"/>
          </a:xfrm>
        </p:spPr>
        <p:txBody>
          <a:bodyPr>
            <a:normAutofit/>
          </a:bodyPr>
          <a:lstStyle/>
          <a:p>
            <a:r>
              <a:rPr lang="en-US" dirty="0" smtClean="0"/>
              <a:t>Research indicates that form-focused instruction and explicit grammar instruction is beneficial to HLLs (as well as being beneficial to L2Ls).</a:t>
            </a:r>
          </a:p>
          <a:p>
            <a:pPr marL="0" indent="0">
              <a:buNone/>
            </a:pPr>
            <a:r>
              <a:rPr lang="en-US" dirty="0" smtClean="0"/>
              <a:t>	</a:t>
            </a:r>
            <a:r>
              <a:rPr lang="en-US" sz="2800" dirty="0" smtClean="0"/>
              <a:t>Song, O’Grady, Cho, &amp; Lee, 1997;</a:t>
            </a:r>
          </a:p>
          <a:p>
            <a:pPr marL="0" indent="0">
              <a:buNone/>
            </a:pPr>
            <a:r>
              <a:rPr lang="en-US" sz="2800" dirty="0" smtClean="0"/>
              <a:t>	Song et al. 1997;  </a:t>
            </a:r>
          </a:p>
          <a:p>
            <a:pPr marL="0" indent="0">
              <a:buNone/>
            </a:pPr>
            <a:r>
              <a:rPr lang="en-US" sz="2800" dirty="0" smtClean="0"/>
              <a:t>	</a:t>
            </a:r>
            <a:r>
              <a:rPr lang="en-US" sz="2800" dirty="0" err="1" smtClean="0"/>
              <a:t>Potowski</a:t>
            </a:r>
            <a:r>
              <a:rPr lang="en-US" sz="2800" dirty="0" smtClean="0"/>
              <a:t>, </a:t>
            </a:r>
            <a:r>
              <a:rPr lang="en-US" sz="2800" dirty="0" err="1" smtClean="0"/>
              <a:t>Jegerski</a:t>
            </a:r>
            <a:r>
              <a:rPr lang="en-US" sz="2800" dirty="0" smtClean="0"/>
              <a:t>, &amp; Morgan Short, 2009;</a:t>
            </a:r>
          </a:p>
          <a:p>
            <a:pPr marL="0" indent="0">
              <a:buNone/>
            </a:pPr>
            <a:r>
              <a:rPr lang="en-US" sz="2800" dirty="0" smtClean="0"/>
              <a:t>	</a:t>
            </a:r>
            <a:r>
              <a:rPr lang="en-US" sz="2800" dirty="0" err="1" smtClean="0"/>
              <a:t>Montrul</a:t>
            </a:r>
            <a:r>
              <a:rPr lang="en-US" sz="2800" dirty="0" smtClean="0"/>
              <a:t> &amp; Bowles, 2009</a:t>
            </a:r>
          </a:p>
          <a:p>
            <a:pPr marL="0" indent="0">
              <a:buNone/>
            </a:pPr>
            <a:endParaRPr lang="en-US" sz="1200" dirty="0" smtClean="0"/>
          </a:p>
          <a:p>
            <a:r>
              <a:rPr lang="en-US" dirty="0" smtClean="0"/>
              <a:t>These skills are essential to performing in class exams and other assessments.</a:t>
            </a:r>
            <a:endParaRPr lang="en-US" dirty="0"/>
          </a:p>
        </p:txBody>
      </p:sp>
    </p:spTree>
    <p:extLst>
      <p:ext uri="{BB962C8B-B14F-4D97-AF65-F5344CB8AC3E}">
        <p14:creationId xmlns:p14="http://schemas.microsoft.com/office/powerpoint/2010/main" val="154935546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220"/>
            <a:ext cx="8229600" cy="1416836"/>
          </a:xfrm>
        </p:spPr>
        <p:txBody>
          <a:bodyPr>
            <a:normAutofit/>
          </a:bodyPr>
          <a:lstStyle/>
          <a:p>
            <a:r>
              <a:rPr lang="en-US" dirty="0" smtClean="0"/>
              <a:t>Recall:</a:t>
            </a:r>
            <a:endParaRPr lang="en-US" dirty="0"/>
          </a:p>
        </p:txBody>
      </p:sp>
      <p:sp>
        <p:nvSpPr>
          <p:cNvPr id="3" name="Content Placeholder 2"/>
          <p:cNvSpPr>
            <a:spLocks noGrp="1"/>
          </p:cNvSpPr>
          <p:nvPr>
            <p:ph idx="1"/>
          </p:nvPr>
        </p:nvSpPr>
        <p:spPr>
          <a:xfrm>
            <a:off x="457200" y="2053884"/>
            <a:ext cx="8229600" cy="4227342"/>
          </a:xfrm>
        </p:spPr>
        <p:txBody>
          <a:bodyPr/>
          <a:lstStyle/>
          <a:p>
            <a:pPr marL="0" indent="0">
              <a:buNone/>
            </a:pPr>
            <a:r>
              <a:rPr lang="en-US" dirty="0" smtClean="0"/>
              <a:t>“My French foreign language students know grammar better than my heritage speaker students. On exams, they can always </a:t>
            </a:r>
            <a:r>
              <a:rPr lang="en-US" b="1" dirty="0" smtClean="0"/>
              <a:t>fill in the correct forms </a:t>
            </a:r>
            <a:r>
              <a:rPr lang="en-US" dirty="0" smtClean="0"/>
              <a:t>of the </a:t>
            </a:r>
            <a:r>
              <a:rPr lang="en-US" b="1" dirty="0" smtClean="0"/>
              <a:t>subjunctive</a:t>
            </a:r>
            <a:r>
              <a:rPr lang="en-US" dirty="0" smtClean="0"/>
              <a:t> or the </a:t>
            </a:r>
            <a:r>
              <a:rPr lang="en-US" b="1" dirty="0" smtClean="0"/>
              <a:t>imperfect</a:t>
            </a:r>
            <a:r>
              <a:rPr lang="en-US" dirty="0" smtClean="0"/>
              <a:t>, but the heritage speakers cannot” (</a:t>
            </a:r>
            <a:r>
              <a:rPr lang="en-US" dirty="0" err="1" smtClean="0"/>
              <a:t>Beaudrie</a:t>
            </a:r>
            <a:r>
              <a:rPr lang="en-US" dirty="0" smtClean="0"/>
              <a:t>, </a:t>
            </a:r>
            <a:r>
              <a:rPr lang="en-US" dirty="0" err="1" smtClean="0"/>
              <a:t>Ducar</a:t>
            </a:r>
            <a:r>
              <a:rPr lang="en-US" dirty="0" smtClean="0"/>
              <a:t>, &amp; </a:t>
            </a:r>
            <a:r>
              <a:rPr lang="en-US" dirty="0" err="1" smtClean="0"/>
              <a:t>Potowski</a:t>
            </a:r>
            <a:r>
              <a:rPr lang="en-US" dirty="0" smtClean="0"/>
              <a:t>, 2014, p. 157) (</a:t>
            </a:r>
            <a:r>
              <a:rPr lang="en-US" i="1" dirty="0" smtClean="0"/>
              <a:t>emphasis added</a:t>
            </a:r>
            <a:r>
              <a:rPr lang="en-US" dirty="0" smtClean="0"/>
              <a:t>)</a:t>
            </a:r>
            <a:endParaRPr lang="en-US" dirty="0"/>
          </a:p>
        </p:txBody>
      </p:sp>
    </p:spTree>
    <p:extLst>
      <p:ext uri="{BB962C8B-B14F-4D97-AF65-F5344CB8AC3E}">
        <p14:creationId xmlns:p14="http://schemas.microsoft.com/office/powerpoint/2010/main" val="106710224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make mixed classes work for HLLs</a:t>
            </a:r>
            <a:endParaRPr lang="en-US" dirty="0"/>
          </a:p>
        </p:txBody>
      </p:sp>
      <p:sp>
        <p:nvSpPr>
          <p:cNvPr id="3" name="Content Placeholder 2"/>
          <p:cNvSpPr>
            <a:spLocks noGrp="1"/>
          </p:cNvSpPr>
          <p:nvPr>
            <p:ph idx="1"/>
          </p:nvPr>
        </p:nvSpPr>
        <p:spPr/>
        <p:txBody>
          <a:bodyPr/>
          <a:lstStyle/>
          <a:p>
            <a:pPr marL="0" indent="0">
              <a:buNone/>
            </a:pPr>
            <a:r>
              <a:rPr lang="en-US" dirty="0" smtClean="0"/>
              <a:t>We </a:t>
            </a:r>
            <a:r>
              <a:rPr lang="en-US" dirty="0"/>
              <a:t>need to address </a:t>
            </a:r>
            <a:r>
              <a:rPr lang="en-US" dirty="0" smtClean="0"/>
              <a:t>these two areas of learning or reactivity to instruction:</a:t>
            </a:r>
          </a:p>
          <a:p>
            <a:pPr marL="0" indent="0">
              <a:buNone/>
            </a:pPr>
            <a:endParaRPr lang="en-US" dirty="0" smtClean="0"/>
          </a:p>
          <a:p>
            <a:pPr lvl="1"/>
            <a:r>
              <a:rPr lang="en-US" dirty="0" smtClean="0"/>
              <a:t>Orientation to content over form (Julio Torres, 2013)</a:t>
            </a:r>
          </a:p>
          <a:p>
            <a:pPr lvl="1"/>
            <a:r>
              <a:rPr lang="en-US" dirty="0" smtClean="0"/>
              <a:t>Disciplinary literacy (grammatical terminology &amp; routines and strategies of language learning)</a:t>
            </a:r>
            <a:endParaRPr lang="en-US" dirty="0"/>
          </a:p>
        </p:txBody>
      </p:sp>
    </p:spTree>
    <p:extLst>
      <p:ext uri="{BB962C8B-B14F-4D97-AF65-F5344CB8AC3E}">
        <p14:creationId xmlns:p14="http://schemas.microsoft.com/office/powerpoint/2010/main" val="258118520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brings us to another grouping strategy</a:t>
            </a:r>
            <a:endParaRPr lang="en-US" dirty="0"/>
          </a:p>
        </p:txBody>
      </p:sp>
    </p:spTree>
    <p:extLst>
      <p:ext uri="{BB962C8B-B14F-4D97-AF65-F5344CB8AC3E}">
        <p14:creationId xmlns:p14="http://schemas.microsoft.com/office/powerpoint/2010/main" val="157389839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388"/>
            <a:ext cx="8229600" cy="1143000"/>
          </a:xfrm>
        </p:spPr>
        <p:txBody>
          <a:bodyPr>
            <a:normAutofit/>
          </a:bodyPr>
          <a:lstStyle/>
          <a:p>
            <a:r>
              <a:rPr lang="en-US" dirty="0" smtClean="0"/>
              <a:t>Making Mixed Classes Work</a:t>
            </a:r>
            <a:endParaRPr lang="en-US" dirty="0"/>
          </a:p>
        </p:txBody>
      </p:sp>
      <p:sp>
        <p:nvSpPr>
          <p:cNvPr id="7" name="Text Placeholder 6"/>
          <p:cNvSpPr>
            <a:spLocks noGrp="1"/>
          </p:cNvSpPr>
          <p:nvPr>
            <p:ph type="body" idx="1"/>
          </p:nvPr>
        </p:nvSpPr>
        <p:spPr/>
        <p:txBody>
          <a:bodyPr>
            <a:normAutofit fontScale="32500" lnSpcReduction="20000"/>
          </a:bodyPr>
          <a:lstStyle/>
          <a:p>
            <a:endParaRPr lang="en-US" dirty="0"/>
          </a:p>
          <a:p>
            <a:r>
              <a:rPr lang="en-US" sz="8600" dirty="0" smtClean="0"/>
              <a:t>Areas to attend </a:t>
            </a:r>
            <a:r>
              <a:rPr lang="en-US" sz="8600" dirty="0"/>
              <a:t>to:</a:t>
            </a:r>
          </a:p>
          <a:p>
            <a:endParaRPr lang="en-US" dirty="0"/>
          </a:p>
        </p:txBody>
      </p:sp>
      <p:sp>
        <p:nvSpPr>
          <p:cNvPr id="5" name="Content Placeholder 4"/>
          <p:cNvSpPr>
            <a:spLocks noGrp="1"/>
          </p:cNvSpPr>
          <p:nvPr>
            <p:ph sz="half" idx="2"/>
          </p:nvPr>
        </p:nvSpPr>
        <p:spPr>
          <a:xfrm>
            <a:off x="457200" y="2174875"/>
            <a:ext cx="3869140" cy="3951288"/>
          </a:xfrm>
        </p:spPr>
        <p:txBody>
          <a:bodyPr>
            <a:normAutofit fontScale="92500"/>
          </a:bodyPr>
          <a:lstStyle/>
          <a:p>
            <a:pPr>
              <a:buFont typeface="Wingdings" charset="2"/>
              <a:buChar char="ü"/>
            </a:pPr>
            <a:r>
              <a:rPr lang="en-US" sz="2800" u="sng" dirty="0" smtClean="0"/>
              <a:t>Language</a:t>
            </a:r>
            <a:r>
              <a:rPr lang="en-US" sz="2800" dirty="0" smtClean="0"/>
              <a:t> </a:t>
            </a:r>
            <a:r>
              <a:rPr lang="en-US" sz="2800" dirty="0"/>
              <a:t>– What students can do in the target </a:t>
            </a:r>
            <a:r>
              <a:rPr lang="en-US" sz="2800" dirty="0" smtClean="0"/>
              <a:t>language</a:t>
            </a:r>
          </a:p>
          <a:p>
            <a:pPr marL="457200" indent="-457200">
              <a:buFont typeface="Wingdings" charset="2"/>
              <a:buChar char="Ø"/>
            </a:pPr>
            <a:endParaRPr lang="en-US" sz="900" dirty="0"/>
          </a:p>
          <a:p>
            <a:pPr>
              <a:buFont typeface="Wingdings" charset="2"/>
              <a:buChar char="ü"/>
            </a:pPr>
            <a:r>
              <a:rPr lang="en-US" sz="2800" u="sng" dirty="0"/>
              <a:t>Learning</a:t>
            </a:r>
            <a:r>
              <a:rPr lang="en-US" sz="2800" dirty="0"/>
              <a:t> – Students’ reactivity to </a:t>
            </a:r>
            <a:r>
              <a:rPr lang="en-US" sz="2800" dirty="0" smtClean="0"/>
              <a:t>instruction</a:t>
            </a:r>
          </a:p>
          <a:p>
            <a:pPr marL="457200" indent="-457200">
              <a:buFont typeface="Wingdings" charset="2"/>
              <a:buChar char="Ø"/>
            </a:pPr>
            <a:endParaRPr lang="en-US" sz="900" dirty="0"/>
          </a:p>
          <a:p>
            <a:pPr>
              <a:buFont typeface="Wingdings" panose="05000000000000000000" pitchFamily="2" charset="2"/>
              <a:buChar char="Ø"/>
            </a:pPr>
            <a:r>
              <a:rPr lang="en-US" sz="2800" u="sng" dirty="0"/>
              <a:t>Group membership </a:t>
            </a:r>
            <a:r>
              <a:rPr lang="en-US" sz="2800" dirty="0"/>
              <a:t>– Affect, aspirations, and </a:t>
            </a:r>
            <a:r>
              <a:rPr lang="en-US" sz="2800" dirty="0" smtClean="0"/>
              <a:t>culture</a:t>
            </a:r>
            <a:endParaRPr lang="en-US" sz="2800" dirty="0"/>
          </a:p>
        </p:txBody>
      </p:sp>
      <p:sp>
        <p:nvSpPr>
          <p:cNvPr id="8" name="Text Placeholder 7"/>
          <p:cNvSpPr>
            <a:spLocks noGrp="1"/>
          </p:cNvSpPr>
          <p:nvPr>
            <p:ph type="body" sz="quarter" idx="3"/>
          </p:nvPr>
        </p:nvSpPr>
        <p:spPr>
          <a:xfrm>
            <a:off x="4645025" y="1417638"/>
            <a:ext cx="4041775" cy="639762"/>
          </a:xfrm>
        </p:spPr>
        <p:txBody>
          <a:bodyPr>
            <a:normAutofit/>
          </a:bodyPr>
          <a:lstStyle/>
          <a:p>
            <a:r>
              <a:rPr lang="en-US" sz="2800" dirty="0" smtClean="0"/>
              <a:t>Strategies and tools:</a:t>
            </a:r>
            <a:endParaRPr lang="en-US" sz="2800" dirty="0"/>
          </a:p>
        </p:txBody>
      </p:sp>
      <p:sp>
        <p:nvSpPr>
          <p:cNvPr id="6" name="Content Placeholder 5"/>
          <p:cNvSpPr>
            <a:spLocks noGrp="1"/>
          </p:cNvSpPr>
          <p:nvPr>
            <p:ph sz="quarter" idx="4"/>
          </p:nvPr>
        </p:nvSpPr>
        <p:spPr>
          <a:xfrm>
            <a:off x="4497388" y="2174873"/>
            <a:ext cx="4360460" cy="4526177"/>
          </a:xfrm>
        </p:spPr>
        <p:txBody>
          <a:bodyPr>
            <a:normAutofit/>
          </a:bodyPr>
          <a:lstStyle/>
          <a:p>
            <a:pPr>
              <a:buFont typeface="Wingdings" charset="2"/>
              <a:buChar char="Ø"/>
            </a:pPr>
            <a:r>
              <a:rPr lang="en-US" sz="2600" u="sng" dirty="0" smtClean="0"/>
              <a:t>Flexible </a:t>
            </a:r>
            <a:r>
              <a:rPr lang="en-US" sz="2600" u="sng" dirty="0"/>
              <a:t>grouping</a:t>
            </a:r>
          </a:p>
          <a:p>
            <a:pPr lvl="1" indent="-342900">
              <a:buFont typeface="Wingdings" charset="2"/>
              <a:buChar char="ü"/>
            </a:pPr>
            <a:r>
              <a:rPr lang="en-US" dirty="0"/>
              <a:t>Heterogeneous/mixed groups </a:t>
            </a:r>
            <a:r>
              <a:rPr lang="en-US" dirty="0" smtClean="0"/>
              <a:t> (groups </a:t>
            </a:r>
            <a:r>
              <a:rPr lang="en-US" dirty="0"/>
              <a:t>with HLLs and </a:t>
            </a:r>
            <a:r>
              <a:rPr lang="en-US" dirty="0" smtClean="0"/>
              <a:t>L2Ls)</a:t>
            </a:r>
            <a:endParaRPr lang="en-US" dirty="0"/>
          </a:p>
          <a:p>
            <a:pPr lvl="1" indent="-342900"/>
            <a:r>
              <a:rPr lang="en-US" dirty="0">
                <a:solidFill>
                  <a:srgbClr val="FF0000"/>
                </a:solidFill>
              </a:rPr>
              <a:t>Homogeneous groups </a:t>
            </a:r>
            <a:endParaRPr lang="en-US" dirty="0" smtClean="0">
              <a:solidFill>
                <a:srgbClr val="FF0000"/>
              </a:solidFill>
            </a:endParaRPr>
          </a:p>
          <a:p>
            <a:pPr marL="400050" lvl="1" indent="0">
              <a:buNone/>
            </a:pPr>
            <a:r>
              <a:rPr lang="en-US" dirty="0"/>
              <a:t>	 </a:t>
            </a:r>
            <a:r>
              <a:rPr lang="en-US" dirty="0" smtClean="0"/>
              <a:t>    (HLL</a:t>
            </a:r>
            <a:r>
              <a:rPr lang="en-US" dirty="0"/>
              <a:t>-only or L2L-only </a:t>
            </a:r>
            <a:r>
              <a:rPr lang="en-US" dirty="0" smtClean="0"/>
              <a:t>groups)</a:t>
            </a:r>
            <a:endParaRPr lang="en-US" dirty="0"/>
          </a:p>
          <a:p>
            <a:pPr>
              <a:buFont typeface="Wingdings" charset="2"/>
              <a:buChar char="Ø"/>
            </a:pPr>
            <a:r>
              <a:rPr lang="en-US" sz="2600" u="sng" dirty="0" smtClean="0"/>
              <a:t>Mini</a:t>
            </a:r>
            <a:r>
              <a:rPr lang="en-US" sz="2600" u="sng" dirty="0"/>
              <a:t>-lessons </a:t>
            </a:r>
          </a:p>
          <a:p>
            <a:pPr>
              <a:buFont typeface="Wingdings" charset="2"/>
              <a:buChar char="Ø"/>
            </a:pPr>
            <a:r>
              <a:rPr lang="en-US" sz="2600" u="sng" dirty="0"/>
              <a:t>Agendas</a:t>
            </a:r>
            <a:r>
              <a:rPr lang="en-US" sz="2600" dirty="0"/>
              <a:t> </a:t>
            </a:r>
          </a:p>
          <a:p>
            <a:pPr>
              <a:buFont typeface="Wingdings" charset="2"/>
              <a:buChar char="Ø"/>
            </a:pPr>
            <a:r>
              <a:rPr lang="en-US" sz="2600" u="sng" dirty="0"/>
              <a:t>Anchoring activities </a:t>
            </a:r>
          </a:p>
          <a:p>
            <a:pPr>
              <a:buFont typeface="Wingdings" charset="2"/>
              <a:buChar char="Ø"/>
            </a:pPr>
            <a:r>
              <a:rPr lang="en-US" sz="2600" u="sng" dirty="0" smtClean="0"/>
              <a:t>Centers</a:t>
            </a:r>
            <a:endParaRPr lang="en-US" sz="2600" u="sng" dirty="0"/>
          </a:p>
        </p:txBody>
      </p:sp>
    </p:spTree>
    <p:extLst>
      <p:ext uri="{BB962C8B-B14F-4D97-AF65-F5344CB8AC3E}">
        <p14:creationId xmlns:p14="http://schemas.microsoft.com/office/powerpoint/2010/main" val="146190021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general idea</a:t>
            </a:r>
            <a:r>
              <a:rPr lang="en-US" dirty="0"/>
              <a:t/>
            </a:r>
            <a:br>
              <a:rPr lang="en-US" dirty="0"/>
            </a:br>
            <a:endParaRPr lang="en-US" dirty="0"/>
          </a:p>
        </p:txBody>
      </p:sp>
      <p:sp>
        <p:nvSpPr>
          <p:cNvPr id="3" name="Content Placeholder 2"/>
          <p:cNvSpPr>
            <a:spLocks noGrp="1"/>
          </p:cNvSpPr>
          <p:nvPr>
            <p:ph idx="1"/>
          </p:nvPr>
        </p:nvSpPr>
        <p:spPr>
          <a:xfrm>
            <a:off x="457200" y="1746913"/>
            <a:ext cx="8229600" cy="4379250"/>
          </a:xfrm>
        </p:spPr>
        <p:txBody>
          <a:bodyPr>
            <a:normAutofit/>
          </a:bodyPr>
          <a:lstStyle/>
          <a:p>
            <a:pPr marL="857250" lvl="1" indent="-457200">
              <a:buFont typeface="Wingdings" charset="2"/>
              <a:buChar char="ü"/>
            </a:pPr>
            <a:r>
              <a:rPr lang="en-US" dirty="0" smtClean="0"/>
              <a:t>Heterogeneous/mixed groups for cooperative teaching and learning;</a:t>
            </a:r>
          </a:p>
          <a:p>
            <a:pPr marL="1257300" lvl="3" indent="0">
              <a:buNone/>
            </a:pPr>
            <a:endParaRPr lang="en-US" dirty="0"/>
          </a:p>
          <a:p>
            <a:pPr lvl="1" indent="-342900">
              <a:buFont typeface="Wingdings" charset="2"/>
              <a:buChar char="Ø"/>
            </a:pPr>
            <a:r>
              <a:rPr lang="en-US" dirty="0" smtClean="0">
                <a:solidFill>
                  <a:srgbClr val="FF0000"/>
                </a:solidFill>
              </a:rPr>
              <a:t>Homogeneous groups </a:t>
            </a:r>
            <a:r>
              <a:rPr lang="en-US" dirty="0" smtClean="0"/>
              <a:t>(HLL-only and L2L-only) to create the conditions for both types of learners to participate in and derive benefit from all instructional activities. In particular, to prepare them to engage in cooperative learning tasks.</a:t>
            </a:r>
            <a:endParaRPr lang="en-US" dirty="0" smtClean="0">
              <a:solidFill>
                <a:srgbClr val="00000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25375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7984243" cy="1816100"/>
          </a:xfrm>
        </p:spPr>
        <p:txBody>
          <a:bodyPr>
            <a:normAutofit fontScale="90000"/>
          </a:bodyPr>
          <a:lstStyle/>
          <a:p>
            <a:r>
              <a:rPr lang="en-US" dirty="0" smtClean="0"/>
              <a:t>Research on mixed classes: Learning from failures and successes</a:t>
            </a:r>
            <a:endParaRPr lang="en-US" dirty="0"/>
          </a:p>
        </p:txBody>
      </p:sp>
    </p:spTree>
    <p:extLst>
      <p:ext uri="{BB962C8B-B14F-4D97-AF65-F5344CB8AC3E}">
        <p14:creationId xmlns:p14="http://schemas.microsoft.com/office/powerpoint/2010/main" val="206845557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back to two examples</a:t>
            </a:r>
            <a:endParaRPr lang="en-US" dirty="0"/>
          </a:p>
        </p:txBody>
      </p:sp>
      <p:sp>
        <p:nvSpPr>
          <p:cNvPr id="3" name="Content Placeholder 2"/>
          <p:cNvSpPr>
            <a:spLocks noGrp="1"/>
          </p:cNvSpPr>
          <p:nvPr>
            <p:ph idx="1"/>
          </p:nvPr>
        </p:nvSpPr>
        <p:spPr>
          <a:xfrm>
            <a:off x="457200" y="1842448"/>
            <a:ext cx="8229600" cy="4283715"/>
          </a:xfrm>
        </p:spPr>
        <p:txBody>
          <a:bodyPr/>
          <a:lstStyle/>
          <a:p>
            <a:r>
              <a:rPr lang="en-US" dirty="0" smtClean="0"/>
              <a:t>The past tense activity;</a:t>
            </a:r>
          </a:p>
          <a:p>
            <a:endParaRPr lang="en-US" dirty="0" smtClean="0"/>
          </a:p>
          <a:p>
            <a:r>
              <a:rPr lang="en-US" dirty="0" smtClean="0"/>
              <a:t>The cloze test</a:t>
            </a:r>
            <a:endParaRPr lang="en-US" dirty="0"/>
          </a:p>
        </p:txBody>
      </p:sp>
    </p:spTree>
    <p:extLst>
      <p:ext uri="{BB962C8B-B14F-4D97-AF65-F5344CB8AC3E}">
        <p14:creationId xmlns:p14="http://schemas.microsoft.com/office/powerpoint/2010/main" val="270691144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151808"/>
            <a:ext cx="8884693" cy="1143000"/>
          </a:xfrm>
        </p:spPr>
        <p:txBody>
          <a:bodyPr>
            <a:normAutofit/>
          </a:bodyPr>
          <a:lstStyle/>
          <a:p>
            <a:r>
              <a:rPr lang="en-US" dirty="0" smtClean="0">
                <a:solidFill>
                  <a:srgbClr val="000000"/>
                </a:solidFill>
              </a:rPr>
              <a:t>The past tense activity</a:t>
            </a:r>
            <a:endParaRPr lang="en-US" dirty="0">
              <a:solidFill>
                <a:srgbClr val="000000"/>
              </a:solidFill>
            </a:endParaRPr>
          </a:p>
        </p:txBody>
      </p:sp>
      <p:sp>
        <p:nvSpPr>
          <p:cNvPr id="3" name="Content Placeholder 2"/>
          <p:cNvSpPr>
            <a:spLocks noGrp="1"/>
          </p:cNvSpPr>
          <p:nvPr>
            <p:ph idx="1"/>
          </p:nvPr>
        </p:nvSpPr>
        <p:spPr>
          <a:xfrm>
            <a:off x="457200" y="1624084"/>
            <a:ext cx="8229600" cy="5104261"/>
          </a:xfrm>
        </p:spPr>
        <p:txBody>
          <a:bodyPr/>
          <a:lstStyle/>
          <a:p>
            <a:r>
              <a:rPr lang="en-US" dirty="0" smtClean="0"/>
              <a:t>You want to practice the past tense…</a:t>
            </a:r>
          </a:p>
          <a:p>
            <a:endParaRPr lang="en-US" sz="1100" dirty="0" smtClean="0"/>
          </a:p>
          <a:p>
            <a:r>
              <a:rPr lang="en-US" dirty="0" smtClean="0"/>
              <a:t>You ask students…What did you do last night?</a:t>
            </a:r>
          </a:p>
          <a:p>
            <a:endParaRPr lang="en-US" sz="1100" dirty="0" smtClean="0"/>
          </a:p>
          <a:p>
            <a:r>
              <a:rPr lang="en-US" dirty="0" smtClean="0"/>
              <a:t>The L2L answers…</a:t>
            </a:r>
          </a:p>
          <a:p>
            <a:pPr marL="457200" lvl="1" indent="0">
              <a:buNone/>
            </a:pPr>
            <a:r>
              <a:rPr lang="en-US" i="1" dirty="0" smtClean="0"/>
              <a:t>I studied, I had dinner, I talked to my mom…</a:t>
            </a:r>
          </a:p>
          <a:p>
            <a:pPr marL="457200" lvl="1" indent="0">
              <a:buNone/>
            </a:pPr>
            <a:endParaRPr lang="en-US" sz="1100" i="1" dirty="0" smtClean="0"/>
          </a:p>
          <a:p>
            <a:r>
              <a:rPr lang="en-US" dirty="0" smtClean="0"/>
              <a:t>The HLL answers…</a:t>
            </a:r>
          </a:p>
          <a:p>
            <a:pPr marL="0" indent="0">
              <a:buNone/>
            </a:pPr>
            <a:r>
              <a:rPr lang="en-US" dirty="0"/>
              <a:t>	</a:t>
            </a:r>
            <a:r>
              <a:rPr lang="en-US" sz="2800" i="1" dirty="0" smtClean="0"/>
              <a:t>Oh, I don’t know – not much, I’m always tired in the 	evening. I prefer to work early in the morning. </a:t>
            </a:r>
            <a:endParaRPr lang="en-US" sz="2800" i="1" dirty="0"/>
          </a:p>
        </p:txBody>
      </p:sp>
    </p:spTree>
    <p:extLst>
      <p:ext uri="{BB962C8B-B14F-4D97-AF65-F5344CB8AC3E}">
        <p14:creationId xmlns:p14="http://schemas.microsoft.com/office/powerpoint/2010/main" val="312654257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97218"/>
            <a:ext cx="8980227" cy="817183"/>
          </a:xfrm>
        </p:spPr>
        <p:txBody>
          <a:bodyPr>
            <a:normAutofit/>
          </a:bodyPr>
          <a:lstStyle/>
          <a:p>
            <a:r>
              <a:rPr lang="en-US" sz="3600" dirty="0" smtClean="0">
                <a:latin typeface="Calibri" charset="0"/>
                <a:ea typeface="ＭＳ Ｐゴシック" charset="0"/>
                <a:cs typeface="ＭＳ Ｐゴシック" charset="0"/>
              </a:rPr>
              <a:t> Cloze </a:t>
            </a:r>
            <a:r>
              <a:rPr lang="en-US" sz="3600" dirty="0">
                <a:latin typeface="Calibri" charset="0"/>
                <a:ea typeface="ＭＳ Ｐゴシック" charset="0"/>
                <a:cs typeface="ＭＳ Ｐゴシック" charset="0"/>
              </a:rPr>
              <a:t>activity: </a:t>
            </a:r>
            <a:r>
              <a:rPr lang="en-US" sz="3600" dirty="0" smtClean="0">
                <a:latin typeface="Calibri" charset="0"/>
                <a:ea typeface="ＭＳ Ｐゴシック" charset="0"/>
                <a:cs typeface="ＭＳ Ｐゴシック" charset="0"/>
              </a:rPr>
              <a:t>HL-L2 learner groupings</a:t>
            </a:r>
            <a:endParaRPr lang="en-US" sz="3600" dirty="0"/>
          </a:p>
        </p:txBody>
      </p:sp>
      <p:sp>
        <p:nvSpPr>
          <p:cNvPr id="3" name="Content Placeholder 2"/>
          <p:cNvSpPr>
            <a:spLocks noGrp="1"/>
          </p:cNvSpPr>
          <p:nvPr>
            <p:ph idx="1"/>
          </p:nvPr>
        </p:nvSpPr>
        <p:spPr>
          <a:xfrm>
            <a:off x="163773" y="914401"/>
            <a:ext cx="8843749" cy="5691115"/>
          </a:xfrm>
        </p:spPr>
        <p:txBody>
          <a:bodyPr>
            <a:normAutofit/>
          </a:bodyPr>
          <a:lstStyle/>
          <a:p>
            <a:pPr marL="0" indent="0">
              <a:buNone/>
            </a:pPr>
            <a:r>
              <a:rPr lang="en-US" sz="2200" dirty="0"/>
              <a:t>My great-grandmother. I ______liked to have known her, a wild, horse of a woman, so wild she ________ marry. Until my great-grandfather _________ a sack over her head and ________ her off. Just like that, as if she ________a fancy chandelier. That's the way he did it. And the story goes she never forgave him. She _________ out the window her whole life, the way so many women sit their sadness on an elbow. I wonder if she _______the best with what she got or was she sorry because she ________be all the things she wanted to be. </a:t>
            </a:r>
            <a:endParaRPr lang="en-US" sz="2200" dirty="0">
              <a:latin typeface="Calibri" charset="0"/>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36036670"/>
              </p:ext>
            </p:extLst>
          </p:nvPr>
        </p:nvGraphicFramePr>
        <p:xfrm>
          <a:off x="982638" y="4012440"/>
          <a:ext cx="6878472" cy="2483892"/>
        </p:xfrm>
        <a:graphic>
          <a:graphicData uri="http://schemas.openxmlformats.org/drawingml/2006/table">
            <a:tbl>
              <a:tblPr/>
              <a:tblGrid>
                <a:gridCol w="3439236"/>
                <a:gridCol w="3439236"/>
              </a:tblGrid>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ＭＳ Ｐゴシック" charset="0"/>
                        </a:rPr>
                        <a:t>Say it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cs typeface="ＭＳ Ｐゴシック" charset="0"/>
                        </a:rPr>
                        <a:t>Write it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78743470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short, </a:t>
            </a:r>
            <a:br>
              <a:rPr lang="en-US" dirty="0" smtClean="0"/>
            </a:br>
            <a:r>
              <a:rPr lang="en-US" dirty="0" smtClean="0"/>
              <a:t>to ensure that HLLs are onboard </a:t>
            </a:r>
            <a:endParaRPr lang="en-US" dirty="0"/>
          </a:p>
        </p:txBody>
      </p:sp>
      <p:sp>
        <p:nvSpPr>
          <p:cNvPr id="3" name="Content Placeholder 2"/>
          <p:cNvSpPr>
            <a:spLocks noGrp="1"/>
          </p:cNvSpPr>
          <p:nvPr>
            <p:ph idx="1"/>
          </p:nvPr>
        </p:nvSpPr>
        <p:spPr>
          <a:xfrm>
            <a:off x="1119116" y="2064224"/>
            <a:ext cx="7567684" cy="4525963"/>
          </a:xfrm>
        </p:spPr>
        <p:txBody>
          <a:bodyPr>
            <a:normAutofit/>
          </a:bodyPr>
          <a:lstStyle/>
          <a:p>
            <a:pPr marL="0" indent="0">
              <a:buNone/>
            </a:pPr>
            <a:r>
              <a:rPr lang="en-US" dirty="0"/>
              <a:t>w</a:t>
            </a:r>
            <a:r>
              <a:rPr lang="en-US" dirty="0" smtClean="0"/>
              <a:t>e need to focus their attention on the instructional objectives and give them the background knowledge they will need to participate in the activities of the class. </a:t>
            </a:r>
            <a:endParaRPr lang="en-US" dirty="0"/>
          </a:p>
        </p:txBody>
      </p:sp>
    </p:spTree>
    <p:extLst>
      <p:ext uri="{BB962C8B-B14F-4D97-AF65-F5344CB8AC3E}">
        <p14:creationId xmlns:p14="http://schemas.microsoft.com/office/powerpoint/2010/main" val="278072157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tool: The mini-lesson</a:t>
            </a:r>
            <a:endParaRPr lang="en-US" dirty="0">
              <a:solidFill>
                <a:srgbClr val="000000"/>
              </a:solidFill>
            </a:endParaRPr>
          </a:p>
        </p:txBody>
      </p:sp>
      <p:sp>
        <p:nvSpPr>
          <p:cNvPr id="3" name="Content Placeholder 2"/>
          <p:cNvSpPr>
            <a:spLocks noGrp="1"/>
          </p:cNvSpPr>
          <p:nvPr>
            <p:ph sz="half" idx="1"/>
          </p:nvPr>
        </p:nvSpPr>
        <p:spPr>
          <a:xfrm>
            <a:off x="457200" y="1600200"/>
            <a:ext cx="4038600" cy="4786952"/>
          </a:xfrm>
        </p:spPr>
        <p:txBody>
          <a:bodyPr>
            <a:normAutofit/>
          </a:bodyPr>
          <a:lstStyle/>
          <a:p>
            <a:pPr marL="0" indent="0">
              <a:buNone/>
            </a:pPr>
            <a:r>
              <a:rPr lang="en-US" dirty="0" smtClean="0"/>
              <a:t>The </a:t>
            </a:r>
            <a:r>
              <a:rPr lang="en-US" dirty="0"/>
              <a:t>teacher meets with a part of the class to provide targeted instruction and practice. </a:t>
            </a:r>
            <a:endParaRPr lang="en-US" dirty="0" smtClean="0"/>
          </a:p>
          <a:p>
            <a:pPr marL="0" indent="0">
              <a:buNone/>
            </a:pPr>
            <a:endParaRPr lang="en-US" dirty="0"/>
          </a:p>
          <a:p>
            <a:pPr marL="0" indent="0">
              <a:buNone/>
            </a:pPr>
            <a:endParaRPr lang="en-US" sz="1900" dirty="0" smtClean="0"/>
          </a:p>
        </p:txBody>
      </p:sp>
      <p:pic>
        <p:nvPicPr>
          <p:cNvPr id="5" name="Content Placeholder 4" descr="j0289528.jpg"/>
          <p:cNvPicPr>
            <a:picLocks noGrp="1" noChangeAspect="1"/>
          </p:cNvPicPr>
          <p:nvPr>
            <p:ph sz="half" idx="2"/>
          </p:nvPr>
        </p:nvPicPr>
        <p:blipFill>
          <a:blip r:embed="rId2">
            <a:extLst>
              <a:ext uri="{28A0092B-C50C-407E-A947-70E740481C1C}">
                <a14:useLocalDpi xmlns:a14="http://schemas.microsoft.com/office/drawing/2010/main" val="0"/>
              </a:ext>
            </a:extLst>
          </a:blip>
          <a:srcRect t="12644" b="12644"/>
          <a:stretch>
            <a:fillRect/>
          </a:stretch>
        </p:blipFill>
        <p:spPr>
          <a:xfrm>
            <a:off x="4648200" y="1600200"/>
            <a:ext cx="4038600" cy="4525963"/>
          </a:xfrm>
        </p:spPr>
      </p:pic>
    </p:spTree>
    <p:extLst>
      <p:ext uri="{BB962C8B-B14F-4D97-AF65-F5344CB8AC3E}">
        <p14:creationId xmlns:p14="http://schemas.microsoft.com/office/powerpoint/2010/main" val="21674261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
            </a:r>
            <a:br>
              <a:rPr lang="en-US" dirty="0">
                <a:solidFill>
                  <a:srgbClr val="000000"/>
                </a:solidFill>
              </a:rPr>
            </a:br>
            <a:r>
              <a:rPr lang="en-US" dirty="0" smtClean="0">
                <a:solidFill>
                  <a:srgbClr val="000000"/>
                </a:solidFill>
              </a:rPr>
              <a:t>What </a:t>
            </a:r>
            <a:r>
              <a:rPr lang="en-US" dirty="0">
                <a:solidFill>
                  <a:srgbClr val="000000"/>
                </a:solidFill>
              </a:rPr>
              <a:t>would go into a mini-lesson for HLLs?</a:t>
            </a:r>
            <a:br>
              <a:rPr lang="en-US" dirty="0">
                <a:solidFill>
                  <a:srgbClr val="000000"/>
                </a:solidFill>
              </a:rPr>
            </a:br>
            <a:endParaRPr lang="en-US" dirty="0">
              <a:solidFill>
                <a:srgbClr val="000000"/>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t>Recall from </a:t>
            </a:r>
            <a:r>
              <a:rPr lang="en-US" dirty="0" err="1"/>
              <a:t>Potowski</a:t>
            </a:r>
            <a:r>
              <a:rPr lang="en-US" dirty="0"/>
              <a:t> (2002) HLLs were intimidated by the grammatical knowledge of the L2Ls</a:t>
            </a:r>
            <a:r>
              <a:rPr lang="en-US" dirty="0" smtClean="0"/>
              <a:t>.</a:t>
            </a:r>
          </a:p>
          <a:p>
            <a:pPr marL="0" indent="0">
              <a:buNone/>
            </a:pPr>
            <a:endParaRPr lang="en-US" sz="1100" dirty="0"/>
          </a:p>
          <a:p>
            <a:r>
              <a:rPr lang="en-US" dirty="0" smtClean="0"/>
              <a:t>Recall from Torres (2013) that </a:t>
            </a:r>
            <a:r>
              <a:rPr lang="en-US" dirty="0" smtClean="0"/>
              <a:t>HLLs are </a:t>
            </a:r>
            <a:r>
              <a:rPr lang="en-US" dirty="0" smtClean="0"/>
              <a:t>not oriented toward form-focused instruction.</a:t>
            </a:r>
          </a:p>
          <a:p>
            <a:pPr marL="0" indent="0">
              <a:buNone/>
            </a:pPr>
            <a:endParaRPr lang="en-US" sz="1100" dirty="0"/>
          </a:p>
          <a:p>
            <a:r>
              <a:rPr lang="en-US" dirty="0" smtClean="0"/>
              <a:t>Use the mini-lesson to </a:t>
            </a:r>
            <a:r>
              <a:rPr lang="en-US" dirty="0"/>
              <a:t>teach </a:t>
            </a:r>
            <a:r>
              <a:rPr lang="en-US" u="sng" dirty="0"/>
              <a:t>grammatical </a:t>
            </a:r>
            <a:r>
              <a:rPr lang="en-US" u="sng" dirty="0" smtClean="0"/>
              <a:t>terminology </a:t>
            </a:r>
            <a:r>
              <a:rPr lang="en-US" dirty="0" smtClean="0"/>
              <a:t>and provide other background </a:t>
            </a:r>
            <a:r>
              <a:rPr lang="en-US" dirty="0"/>
              <a:t>knowledge </a:t>
            </a:r>
            <a:r>
              <a:rPr lang="en-US" dirty="0" smtClean="0"/>
              <a:t>that HLLs </a:t>
            </a:r>
            <a:r>
              <a:rPr lang="en-US" dirty="0"/>
              <a:t>need to participate in the </a:t>
            </a:r>
            <a:r>
              <a:rPr lang="en-US" dirty="0" smtClean="0"/>
              <a:t>activities, and to draw HLLs’ attention to </a:t>
            </a:r>
            <a:r>
              <a:rPr lang="en-US" u="sng" dirty="0" smtClean="0"/>
              <a:t>form-focused instruction</a:t>
            </a:r>
            <a:r>
              <a:rPr lang="en-US" dirty="0" smtClean="0"/>
              <a:t>.</a:t>
            </a:r>
            <a:endParaRPr lang="en-US" dirty="0"/>
          </a:p>
          <a:p>
            <a:endParaRPr lang="en-US" dirty="0"/>
          </a:p>
        </p:txBody>
      </p:sp>
    </p:spTree>
    <p:extLst>
      <p:ext uri="{BB962C8B-B14F-4D97-AF65-F5344CB8AC3E}">
        <p14:creationId xmlns:p14="http://schemas.microsoft.com/office/powerpoint/2010/main" val="1493026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74227" cy="1987386"/>
          </a:xfrm>
        </p:spPr>
        <p:txBody>
          <a:bodyPr>
            <a:normAutofit/>
          </a:bodyPr>
          <a:lstStyle/>
          <a:p>
            <a:r>
              <a:rPr lang="en-US" dirty="0" smtClean="0"/>
              <a:t>For disciplinary literacy: </a:t>
            </a:r>
            <a:br>
              <a:rPr lang="en-US" dirty="0" smtClean="0"/>
            </a:br>
            <a:r>
              <a:rPr lang="en-US" dirty="0" smtClean="0"/>
              <a:t>Teach grammatical terminology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1998231"/>
              </p:ext>
            </p:extLst>
          </p:nvPr>
        </p:nvGraphicFramePr>
        <p:xfrm>
          <a:off x="661992" y="2415342"/>
          <a:ext cx="7752671" cy="3775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60805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58"/>
            <a:ext cx="8229600" cy="1143000"/>
          </a:xfrm>
        </p:spPr>
        <p:txBody>
          <a:bodyPr>
            <a:normAutofit/>
          </a:bodyPr>
          <a:lstStyle/>
          <a:p>
            <a:r>
              <a:rPr lang="en-US" dirty="0" smtClean="0"/>
              <a:t>Recall: L2 vs. HL explanations…</a:t>
            </a:r>
            <a:br>
              <a:rPr lang="en-US" dirty="0" smtClean="0"/>
            </a:br>
            <a:r>
              <a:rPr lang="en-US" sz="2400" dirty="0" smtClean="0"/>
              <a:t>(adapted from </a:t>
            </a:r>
            <a:r>
              <a:rPr lang="en-US" sz="2400" dirty="0" err="1" smtClean="0"/>
              <a:t>Beaudrie</a:t>
            </a:r>
            <a:r>
              <a:rPr lang="en-US" sz="2400" dirty="0" smtClean="0"/>
              <a:t>, </a:t>
            </a:r>
            <a:r>
              <a:rPr lang="en-US" sz="2400" dirty="0" err="1" smtClean="0"/>
              <a:t>Ducar</a:t>
            </a:r>
            <a:r>
              <a:rPr lang="en-US" sz="2400" dirty="0" smtClean="0"/>
              <a:t>, &amp; </a:t>
            </a:r>
            <a:r>
              <a:rPr lang="en-US" sz="2400" dirty="0" err="1" smtClean="0"/>
              <a:t>Potowski</a:t>
            </a:r>
            <a:r>
              <a:rPr lang="en-US" sz="2400" dirty="0" smtClean="0"/>
              <a:t>, 2011)</a:t>
            </a:r>
            <a:endParaRPr lang="en-US" sz="2400" dirty="0"/>
          </a:p>
        </p:txBody>
      </p:sp>
      <p:sp>
        <p:nvSpPr>
          <p:cNvPr id="3" name="Text Placeholder 2"/>
          <p:cNvSpPr>
            <a:spLocks noGrp="1"/>
          </p:cNvSpPr>
          <p:nvPr>
            <p:ph type="body" idx="1"/>
          </p:nvPr>
        </p:nvSpPr>
        <p:spPr>
          <a:xfrm>
            <a:off x="457200" y="1359267"/>
            <a:ext cx="4040188" cy="483601"/>
          </a:xfrm>
        </p:spPr>
        <p:txBody>
          <a:bodyPr/>
          <a:lstStyle/>
          <a:p>
            <a:r>
              <a:rPr lang="en-US" dirty="0" smtClean="0"/>
              <a:t>L2 Explanation</a:t>
            </a:r>
            <a:endParaRPr lang="en-US" dirty="0"/>
          </a:p>
        </p:txBody>
      </p:sp>
      <p:sp>
        <p:nvSpPr>
          <p:cNvPr id="4" name="Content Placeholder 3"/>
          <p:cNvSpPr>
            <a:spLocks noGrp="1"/>
          </p:cNvSpPr>
          <p:nvPr>
            <p:ph sz="half" idx="2"/>
          </p:nvPr>
        </p:nvSpPr>
        <p:spPr>
          <a:xfrm>
            <a:off x="457200" y="2011680"/>
            <a:ext cx="4040188" cy="4484654"/>
          </a:xfrm>
        </p:spPr>
        <p:txBody>
          <a:bodyPr>
            <a:normAutofit/>
          </a:bodyPr>
          <a:lstStyle/>
          <a:p>
            <a:pPr marL="0" indent="0">
              <a:buNone/>
            </a:pPr>
            <a:r>
              <a:rPr lang="en-US" dirty="0" smtClean="0"/>
              <a:t>To form the imperfect, look at the infinitive, take off the ending, and</a:t>
            </a:r>
          </a:p>
          <a:p>
            <a:pPr marL="0" indent="0">
              <a:buNone/>
            </a:pPr>
            <a:endParaRPr lang="en-US" dirty="0" smtClean="0"/>
          </a:p>
          <a:p>
            <a:pPr marL="0" indent="0">
              <a:buNone/>
            </a:pPr>
            <a:r>
              <a:rPr lang="en-US" dirty="0" smtClean="0"/>
              <a:t> 	(1) if it’s an –</a:t>
            </a:r>
            <a:r>
              <a:rPr lang="en-US" dirty="0" err="1" smtClean="0"/>
              <a:t>ar</a:t>
            </a:r>
            <a:r>
              <a:rPr lang="en-US" dirty="0" smtClean="0"/>
              <a:t> verb, add </a:t>
            </a:r>
          </a:p>
          <a:p>
            <a:pPr marL="0" indent="0">
              <a:buNone/>
            </a:pPr>
            <a:r>
              <a:rPr lang="en-US" dirty="0" smtClean="0"/>
              <a:t>	-aba, -</a:t>
            </a:r>
            <a:r>
              <a:rPr lang="en-US" dirty="0" err="1" smtClean="0"/>
              <a:t>abas</a:t>
            </a:r>
            <a:r>
              <a:rPr lang="en-US" dirty="0" smtClean="0"/>
              <a:t>, -aba, </a:t>
            </a:r>
            <a:r>
              <a:rPr lang="en-US" dirty="0" err="1" smtClean="0"/>
              <a:t>ábamos</a:t>
            </a:r>
            <a:r>
              <a:rPr lang="en-US" dirty="0" smtClean="0"/>
              <a:t>,</a:t>
            </a:r>
          </a:p>
          <a:p>
            <a:pPr marL="0" indent="0">
              <a:buNone/>
            </a:pPr>
            <a:r>
              <a:rPr lang="en-US" dirty="0"/>
              <a:t> </a:t>
            </a:r>
            <a:r>
              <a:rPr lang="en-US" dirty="0" smtClean="0"/>
              <a:t>      -</a:t>
            </a:r>
            <a:r>
              <a:rPr lang="en-US" dirty="0" err="1" smtClean="0"/>
              <a:t>aban</a:t>
            </a:r>
            <a:endParaRPr lang="en-US" dirty="0"/>
          </a:p>
          <a:p>
            <a:pPr marL="0" indent="0">
              <a:buNone/>
            </a:pPr>
            <a:endParaRPr lang="en-US" sz="1600" dirty="0"/>
          </a:p>
          <a:p>
            <a:pPr marL="0" indent="0">
              <a:buNone/>
            </a:pPr>
            <a:r>
              <a:rPr lang="en-US" dirty="0"/>
              <a:t>	</a:t>
            </a:r>
            <a:r>
              <a:rPr lang="en-US" dirty="0" smtClean="0"/>
              <a:t>(2) if it’s an –</a:t>
            </a:r>
            <a:r>
              <a:rPr lang="en-US" dirty="0" err="1" smtClean="0"/>
              <a:t>er</a:t>
            </a:r>
            <a:r>
              <a:rPr lang="en-US" dirty="0" smtClean="0"/>
              <a:t> or an -</a:t>
            </a:r>
            <a:r>
              <a:rPr lang="en-US" dirty="0" err="1" smtClean="0"/>
              <a:t>ir</a:t>
            </a:r>
            <a:r>
              <a:rPr lang="en-US" dirty="0" smtClean="0"/>
              <a:t> 	verb add, -</a:t>
            </a:r>
            <a:r>
              <a:rPr lang="en-US" dirty="0" err="1" smtClean="0"/>
              <a:t>ía</a:t>
            </a:r>
            <a:r>
              <a:rPr lang="en-US" dirty="0" smtClean="0"/>
              <a:t>, -</a:t>
            </a:r>
            <a:r>
              <a:rPr lang="en-US" dirty="0" err="1" smtClean="0"/>
              <a:t>ías</a:t>
            </a:r>
            <a:r>
              <a:rPr lang="en-US" dirty="0" smtClean="0"/>
              <a:t>, -</a:t>
            </a:r>
            <a:r>
              <a:rPr lang="en-US" dirty="0" err="1" smtClean="0"/>
              <a:t>ía</a:t>
            </a:r>
            <a:r>
              <a:rPr lang="en-US" dirty="0" smtClean="0"/>
              <a:t>, -	</a:t>
            </a:r>
            <a:r>
              <a:rPr lang="en-US" dirty="0" err="1" smtClean="0"/>
              <a:t>íamos</a:t>
            </a:r>
            <a:r>
              <a:rPr lang="en-US" dirty="0" smtClean="0"/>
              <a:t>, 	-</a:t>
            </a:r>
            <a:r>
              <a:rPr lang="en-US" dirty="0" err="1" smtClean="0"/>
              <a:t>ían</a:t>
            </a:r>
            <a:endParaRPr lang="en-US" dirty="0"/>
          </a:p>
        </p:txBody>
      </p:sp>
      <p:sp>
        <p:nvSpPr>
          <p:cNvPr id="6" name="Text Placeholder 5"/>
          <p:cNvSpPr>
            <a:spLocks noGrp="1"/>
          </p:cNvSpPr>
          <p:nvPr>
            <p:ph type="body" sz="quarter" idx="3"/>
          </p:nvPr>
        </p:nvSpPr>
        <p:spPr>
          <a:xfrm>
            <a:off x="4645025" y="1332866"/>
            <a:ext cx="4041775" cy="532838"/>
          </a:xfrm>
        </p:spPr>
        <p:txBody>
          <a:bodyPr/>
          <a:lstStyle/>
          <a:p>
            <a:r>
              <a:rPr lang="en-US" dirty="0" smtClean="0"/>
              <a:t>HL Explanation</a:t>
            </a:r>
            <a:endParaRPr lang="en-US" dirty="0"/>
          </a:p>
        </p:txBody>
      </p:sp>
      <p:sp>
        <p:nvSpPr>
          <p:cNvPr id="5" name="Content Placeholder 4"/>
          <p:cNvSpPr>
            <a:spLocks noGrp="1"/>
          </p:cNvSpPr>
          <p:nvPr>
            <p:ph sz="quarter" idx="4"/>
          </p:nvPr>
        </p:nvSpPr>
        <p:spPr>
          <a:xfrm>
            <a:off x="4645025" y="2011680"/>
            <a:ext cx="4217621" cy="4621132"/>
          </a:xfrm>
        </p:spPr>
        <p:txBody>
          <a:bodyPr>
            <a:normAutofit fontScale="92500" lnSpcReduction="10000"/>
          </a:bodyPr>
          <a:lstStyle/>
          <a:p>
            <a:pPr marL="0" indent="0">
              <a:buNone/>
            </a:pPr>
            <a:r>
              <a:rPr lang="en-US" sz="2600" dirty="0" smtClean="0"/>
              <a:t>To figure out if a past tense verb is in the imperfect, decide if it sounds better in (1) or (2). If (2), it’s probably a imperfect verb.</a:t>
            </a:r>
          </a:p>
          <a:p>
            <a:pPr marL="0" indent="0">
              <a:buNone/>
            </a:pPr>
            <a:r>
              <a:rPr lang="en-US" sz="2600" dirty="0"/>
              <a:t> </a:t>
            </a:r>
            <a:r>
              <a:rPr lang="en-US" sz="2600" dirty="0" smtClean="0"/>
              <a:t>   </a:t>
            </a:r>
          </a:p>
          <a:p>
            <a:pPr marL="0" indent="0">
              <a:buNone/>
            </a:pPr>
            <a:r>
              <a:rPr lang="en-US" sz="2600" dirty="0"/>
              <a:t>	</a:t>
            </a:r>
            <a:r>
              <a:rPr lang="en-US" sz="2600" dirty="0" smtClean="0"/>
              <a:t>(1) </a:t>
            </a:r>
            <a:r>
              <a:rPr lang="en-US" sz="2600" i="1" dirty="0" err="1"/>
              <a:t>U</a:t>
            </a:r>
            <a:r>
              <a:rPr lang="en-US" sz="2600" i="1" dirty="0" err="1" smtClean="0"/>
              <a:t>na</a:t>
            </a:r>
            <a:r>
              <a:rPr lang="en-US" sz="2600" i="1" dirty="0" smtClean="0"/>
              <a:t> sola </a:t>
            </a:r>
            <a:r>
              <a:rPr lang="en-US" sz="2600" i="1" dirty="0" err="1" smtClean="0"/>
              <a:t>vez</a:t>
            </a:r>
            <a:r>
              <a:rPr lang="en-US" sz="2600" i="1" dirty="0" smtClean="0"/>
              <a:t>  </a:t>
            </a:r>
            <a:r>
              <a:rPr lang="en-US" sz="2600" dirty="0" smtClean="0"/>
              <a:t>	____________</a:t>
            </a:r>
          </a:p>
          <a:p>
            <a:pPr marL="0" indent="0">
              <a:buNone/>
            </a:pPr>
            <a:r>
              <a:rPr lang="en-US" sz="2600" dirty="0"/>
              <a:t>	</a:t>
            </a:r>
            <a:r>
              <a:rPr lang="en-US" sz="2600" dirty="0" smtClean="0"/>
              <a:t>(only once 	__________)</a:t>
            </a:r>
          </a:p>
          <a:p>
            <a:pPr marL="0" indent="0">
              <a:buNone/>
            </a:pPr>
            <a:endParaRPr lang="en-US" sz="2600" dirty="0" smtClean="0"/>
          </a:p>
          <a:p>
            <a:pPr marL="0" indent="0">
              <a:buNone/>
            </a:pPr>
            <a:r>
              <a:rPr lang="en-US" sz="2600" dirty="0"/>
              <a:t>	</a:t>
            </a:r>
            <a:r>
              <a:rPr lang="en-US" sz="2600" dirty="0" smtClean="0"/>
              <a:t>(2) </a:t>
            </a:r>
            <a:r>
              <a:rPr lang="en-US" sz="2600" i="1" dirty="0" err="1" smtClean="0"/>
              <a:t>Cuando</a:t>
            </a:r>
            <a:r>
              <a:rPr lang="en-US" sz="2600" i="1" dirty="0" smtClean="0"/>
              <a:t> </a:t>
            </a:r>
            <a:r>
              <a:rPr lang="en-US" sz="2600" i="1" dirty="0" err="1" smtClean="0"/>
              <a:t>podía</a:t>
            </a:r>
            <a:r>
              <a:rPr lang="en-US" sz="2600" i="1" dirty="0" smtClean="0"/>
              <a:t> </a:t>
            </a:r>
            <a:r>
              <a:rPr lang="en-US" sz="2600" dirty="0" smtClean="0"/>
              <a:t>_______	(whenever he/she could 	________)</a:t>
            </a:r>
            <a:endParaRPr lang="en-US" sz="2600" dirty="0"/>
          </a:p>
          <a:p>
            <a:pPr marL="0" indent="0">
              <a:buNone/>
            </a:pPr>
            <a:endParaRPr lang="en-US" dirty="0"/>
          </a:p>
        </p:txBody>
      </p:sp>
    </p:spTree>
    <p:extLst>
      <p:ext uri="{BB962C8B-B14F-4D97-AF65-F5344CB8AC3E}">
        <p14:creationId xmlns:p14="http://schemas.microsoft.com/office/powerpoint/2010/main" val="276255704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Autofit/>
          </a:bodyPr>
          <a:lstStyle/>
          <a:p>
            <a:r>
              <a:rPr lang="en-US" sz="4000" dirty="0" smtClean="0"/>
              <a:t>To get HLLs to focus on form:</a:t>
            </a:r>
            <a:br>
              <a:rPr lang="en-US" sz="4000" dirty="0" smtClean="0"/>
            </a:br>
            <a:r>
              <a:rPr lang="en-US" sz="4000" dirty="0" smtClean="0"/>
              <a:t>Give them a map of learning</a:t>
            </a:r>
            <a:endParaRPr lang="en-US" sz="4000" dirty="0"/>
          </a:p>
        </p:txBody>
      </p:sp>
      <p:sp>
        <p:nvSpPr>
          <p:cNvPr id="3" name="Content Placeholder 2"/>
          <p:cNvSpPr>
            <a:spLocks noGrp="1"/>
          </p:cNvSpPr>
          <p:nvPr>
            <p:ph idx="1"/>
          </p:nvPr>
        </p:nvSpPr>
        <p:spPr>
          <a:xfrm>
            <a:off x="457200" y="1997046"/>
            <a:ext cx="8229600" cy="4525963"/>
          </a:xfrm>
        </p:spPr>
        <p:txBody>
          <a:bodyPr/>
          <a:lstStyle/>
          <a:p>
            <a:r>
              <a:rPr lang="en-US" dirty="0" smtClean="0"/>
              <a:t>In this unit, you should focus on the past tense (</a:t>
            </a:r>
            <a:r>
              <a:rPr lang="en-US" dirty="0" smtClean="0">
                <a:solidFill>
                  <a:srgbClr val="FF0000"/>
                </a:solidFill>
              </a:rPr>
              <a:t>preterit and imperfect</a:t>
            </a:r>
            <a:r>
              <a:rPr lang="en-US" dirty="0" smtClean="0"/>
              <a:t>).</a:t>
            </a:r>
          </a:p>
          <a:p>
            <a:endParaRPr lang="en-US" sz="1000" dirty="0" smtClean="0"/>
          </a:p>
          <a:p>
            <a:r>
              <a:rPr lang="en-US" dirty="0" smtClean="0"/>
              <a:t>In particular, you will need to know how to (1) </a:t>
            </a:r>
            <a:r>
              <a:rPr lang="en-US" i="1" dirty="0" smtClean="0">
                <a:solidFill>
                  <a:srgbClr val="FF0000"/>
                </a:solidFill>
              </a:rPr>
              <a:t>conjugate</a:t>
            </a:r>
            <a:r>
              <a:rPr lang="en-US" dirty="0" smtClean="0">
                <a:solidFill>
                  <a:srgbClr val="FF0000"/>
                </a:solidFill>
              </a:rPr>
              <a:t> </a:t>
            </a:r>
            <a:r>
              <a:rPr lang="en-US" i="1" dirty="0" smtClean="0">
                <a:solidFill>
                  <a:srgbClr val="FF0000"/>
                </a:solidFill>
              </a:rPr>
              <a:t>irregular</a:t>
            </a:r>
            <a:r>
              <a:rPr lang="en-US" dirty="0" smtClean="0">
                <a:solidFill>
                  <a:srgbClr val="FF0000"/>
                </a:solidFill>
              </a:rPr>
              <a:t> </a:t>
            </a:r>
            <a:r>
              <a:rPr lang="en-US" dirty="0" smtClean="0"/>
              <a:t>verbs, (2) spell the verbs on the list, and (3) understand the rules that govern the use of the preterit and the imperfect, and (4) be able to use the two verb forms.</a:t>
            </a:r>
            <a:endParaRPr lang="en-US" dirty="0"/>
          </a:p>
        </p:txBody>
      </p:sp>
    </p:spTree>
    <p:extLst>
      <p:ext uri="{BB962C8B-B14F-4D97-AF65-F5344CB8AC3E}">
        <p14:creationId xmlns:p14="http://schemas.microsoft.com/office/powerpoint/2010/main" val="268389644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7218"/>
            <a:ext cx="9144000" cy="953660"/>
          </a:xfrm>
        </p:spPr>
        <p:txBody>
          <a:bodyPr>
            <a:noAutofit/>
          </a:bodyPr>
          <a:lstStyle/>
          <a:p>
            <a:r>
              <a:rPr lang="en-US" sz="2800" dirty="0" smtClean="0">
                <a:solidFill>
                  <a:srgbClr val="000000"/>
                </a:solidFill>
              </a:rPr>
              <a:t> Use the mini-lesson to give HLLs a map of learning and grammatical terminology before they work with L2Ls </a:t>
            </a:r>
            <a:endParaRPr lang="en-US" sz="2800" dirty="0">
              <a:solidFill>
                <a:srgbClr val="000000"/>
              </a:solidFill>
            </a:endParaRPr>
          </a:p>
        </p:txBody>
      </p:sp>
      <p:sp>
        <p:nvSpPr>
          <p:cNvPr id="3" name="Content Placeholder 2"/>
          <p:cNvSpPr>
            <a:spLocks noGrp="1"/>
          </p:cNvSpPr>
          <p:nvPr>
            <p:ph idx="1"/>
          </p:nvPr>
        </p:nvSpPr>
        <p:spPr>
          <a:xfrm>
            <a:off x="163773" y="1160060"/>
            <a:ext cx="8843749" cy="5445456"/>
          </a:xfrm>
        </p:spPr>
        <p:txBody>
          <a:bodyPr>
            <a:normAutofit/>
          </a:bodyPr>
          <a:lstStyle/>
          <a:p>
            <a:pPr marL="0" indent="0">
              <a:buNone/>
            </a:pPr>
            <a:r>
              <a:rPr lang="en-US" sz="2200" dirty="0"/>
              <a:t>My great-grandmother. I ______liked to have known her, a wild, horse of a woman, so wild she ________ marry. Until my great-grandfather _________ a sack over her head and ________ her off. Just like that, as if she ________a fancy chandelier. That's the way he did it. And the story goes she never forgave him. She _________ out the window her whole life, the way so many women sit their sadness on an elbow. I wonder if she _______the best with what she got or was she sorry because she ________be all the things she wanted to be. </a:t>
            </a:r>
            <a:endParaRPr lang="en-US" sz="2200" dirty="0">
              <a:latin typeface="Calibri" charset="0"/>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59937143"/>
              </p:ext>
            </p:extLst>
          </p:nvPr>
        </p:nvGraphicFramePr>
        <p:xfrm>
          <a:off x="982638" y="4271747"/>
          <a:ext cx="6878472" cy="2483892"/>
        </p:xfrm>
        <a:graphic>
          <a:graphicData uri="http://schemas.openxmlformats.org/drawingml/2006/table">
            <a:tbl>
              <a:tblPr/>
              <a:tblGrid>
                <a:gridCol w="3439236"/>
                <a:gridCol w="3439236"/>
              </a:tblGrid>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ＭＳ Ｐゴシック" charset="0"/>
                        </a:rPr>
                        <a:t>Say it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cs typeface="ＭＳ Ｐゴシック" charset="0"/>
                        </a:rPr>
                        <a:t>Write it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39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2957985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800" dirty="0" smtClean="0"/>
              <a:t>Instruction is designed such that only </a:t>
            </a:r>
            <a:r>
              <a:rPr lang="en-US" sz="3800" dirty="0"/>
              <a:t>one population </a:t>
            </a:r>
            <a:r>
              <a:rPr lang="en-US" sz="3800" dirty="0" smtClean="0"/>
              <a:t>benefits from instruction</a:t>
            </a:r>
            <a:endParaRPr lang="en-US" sz="3800" dirty="0"/>
          </a:p>
        </p:txBody>
      </p:sp>
      <p:pic>
        <p:nvPicPr>
          <p:cNvPr id="15" name="Content Placeholder 14" descr="j0202109.jpg"/>
          <p:cNvPicPr>
            <a:picLocks noGrp="1" noChangeAspect="1"/>
          </p:cNvPicPr>
          <p:nvPr>
            <p:ph sz="half" idx="1"/>
          </p:nvPr>
        </p:nvPicPr>
        <p:blipFill>
          <a:blip r:embed="rId2">
            <a:extLst>
              <a:ext uri="{28A0092B-C50C-407E-A947-70E740481C1C}">
                <a14:useLocalDpi xmlns:a14="http://schemas.microsoft.com/office/drawing/2010/main" val="0"/>
              </a:ext>
            </a:extLst>
          </a:blip>
          <a:srcRect l="20479" r="20479"/>
          <a:stretch>
            <a:fillRect/>
          </a:stretch>
        </p:blipFill>
        <p:spPr/>
      </p:pic>
      <p:sp>
        <p:nvSpPr>
          <p:cNvPr id="2" name="Content Placeholder 1"/>
          <p:cNvSpPr>
            <a:spLocks noGrp="1"/>
          </p:cNvSpPr>
          <p:nvPr>
            <p:ph sz="half" idx="2"/>
          </p:nvPr>
        </p:nvSpPr>
        <p:spPr>
          <a:xfrm>
            <a:off x="4839268" y="1835624"/>
            <a:ext cx="4038600" cy="4525963"/>
          </a:xfrm>
        </p:spPr>
        <p:txBody>
          <a:bodyPr>
            <a:normAutofit fontScale="92500"/>
          </a:bodyPr>
          <a:lstStyle/>
          <a:p>
            <a:pPr marL="0" indent="0">
              <a:buNone/>
            </a:pPr>
            <a:r>
              <a:rPr lang="en-US" dirty="0"/>
              <a:t>(Name of book) does not address the needs of HL but it does a good job at the beginning level where the majority of our students take the (name of language) as general language requirement and where we have less HL (15%) than at more advanced </a:t>
            </a:r>
            <a:r>
              <a:rPr lang="en-US" dirty="0" smtClean="0"/>
              <a:t>levels (</a:t>
            </a:r>
            <a:r>
              <a:rPr lang="en-US" dirty="0" err="1" smtClean="0"/>
              <a:t>Carreira</a:t>
            </a:r>
            <a:r>
              <a:rPr lang="en-US" dirty="0" smtClean="0"/>
              <a:t>, 2014). </a:t>
            </a:r>
          </a:p>
          <a:p>
            <a:pPr marL="0" indent="0">
              <a:buNone/>
            </a:pPr>
            <a:endParaRPr lang="en-US" dirty="0"/>
          </a:p>
          <a:p>
            <a:endParaRPr lang="en-US" dirty="0"/>
          </a:p>
        </p:txBody>
      </p:sp>
    </p:spTree>
    <p:extLst>
      <p:ext uri="{BB962C8B-B14F-4D97-AF65-F5344CB8AC3E}">
        <p14:creationId xmlns:p14="http://schemas.microsoft.com/office/powerpoint/2010/main" val="91157789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044825"/>
            <a:ext cx="7772400" cy="2579461"/>
          </a:xfrm>
        </p:spPr>
        <p:txBody>
          <a:bodyPr>
            <a:normAutofit/>
          </a:bodyPr>
          <a:lstStyle/>
          <a:p>
            <a:r>
              <a:rPr lang="en-US" dirty="0" smtClean="0">
                <a:solidFill>
                  <a:srgbClr val="000000"/>
                </a:solidFill>
                <a:latin typeface="Calibri" charset="0"/>
                <a:ea typeface="ＭＳ Ｐゴシック" charset="0"/>
                <a:cs typeface="ＭＳ Ｐゴシック" charset="0"/>
              </a:rPr>
              <a:t>Also, use the mini-lesson to prepare </a:t>
            </a:r>
            <a:r>
              <a:rPr lang="en-US" dirty="0">
                <a:solidFill>
                  <a:srgbClr val="000000"/>
                </a:solidFill>
                <a:latin typeface="Calibri" charset="0"/>
                <a:ea typeface="ＭＳ Ｐゴシック" charset="0"/>
                <a:cs typeface="ＭＳ Ｐゴシック" charset="0"/>
              </a:rPr>
              <a:t>students to operate effectively in groups</a:t>
            </a:r>
            <a:endParaRPr lang="en-US" dirty="0"/>
          </a:p>
        </p:txBody>
      </p:sp>
    </p:spTree>
    <p:extLst>
      <p:ext uri="{BB962C8B-B14F-4D97-AF65-F5344CB8AC3E}">
        <p14:creationId xmlns:p14="http://schemas.microsoft.com/office/powerpoint/2010/main" val="154833486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5"/>
            <a:ext cx="8229600" cy="1143000"/>
          </a:xfrm>
        </p:spPr>
        <p:txBody>
          <a:bodyPr/>
          <a:lstStyle/>
          <a:p>
            <a:r>
              <a:rPr lang="en-US" dirty="0" smtClean="0">
                <a:solidFill>
                  <a:srgbClr val="000000"/>
                </a:solidFill>
              </a:rPr>
              <a:t>Recall</a:t>
            </a:r>
            <a:endParaRPr lang="en-US" dirty="0">
              <a:solidFill>
                <a:srgbClr val="000000"/>
              </a:solidFill>
            </a:endParaRPr>
          </a:p>
        </p:txBody>
      </p:sp>
      <p:sp>
        <p:nvSpPr>
          <p:cNvPr id="3" name="Content Placeholder 2"/>
          <p:cNvSpPr>
            <a:spLocks noGrp="1"/>
          </p:cNvSpPr>
          <p:nvPr>
            <p:ph idx="1"/>
          </p:nvPr>
        </p:nvSpPr>
        <p:spPr>
          <a:xfrm>
            <a:off x="457200" y="1248305"/>
            <a:ext cx="8229600" cy="5234381"/>
          </a:xfrm>
        </p:spPr>
        <p:txBody>
          <a:bodyPr>
            <a:normAutofit/>
          </a:bodyPr>
          <a:lstStyle/>
          <a:p>
            <a:r>
              <a:rPr lang="en-US" dirty="0" err="1"/>
              <a:t>Henshaw</a:t>
            </a:r>
            <a:r>
              <a:rPr lang="en-US" dirty="0"/>
              <a:t> (2015</a:t>
            </a:r>
            <a:r>
              <a:rPr lang="en-US" dirty="0" smtClean="0"/>
              <a:t>) reminds us that “even </a:t>
            </a:r>
            <a:r>
              <a:rPr lang="en-US" dirty="0"/>
              <a:t>when the task includes a writing component, HL learners may not benefit as much from the interaction as L2 </a:t>
            </a:r>
            <a:r>
              <a:rPr lang="en-US" dirty="0" smtClean="0"/>
              <a:t>learners” (p. 266).</a:t>
            </a:r>
          </a:p>
          <a:p>
            <a:endParaRPr lang="en-US" sz="1200" dirty="0" smtClean="0"/>
          </a:p>
          <a:p>
            <a:r>
              <a:rPr lang="en-US" dirty="0" smtClean="0"/>
              <a:t>Hypothesis and solution offered by </a:t>
            </a:r>
            <a:r>
              <a:rPr lang="en-US" dirty="0" err="1" smtClean="0"/>
              <a:t>Henshaw</a:t>
            </a:r>
            <a:r>
              <a:rPr lang="en-US" dirty="0" smtClean="0"/>
              <a:t>:</a:t>
            </a:r>
          </a:p>
          <a:p>
            <a:pPr marL="400050" lvl="1" indent="0">
              <a:buNone/>
            </a:pPr>
            <a:r>
              <a:rPr lang="en-US" u="sng" dirty="0" smtClean="0">
                <a:solidFill>
                  <a:srgbClr val="FF0000"/>
                </a:solidFill>
              </a:rPr>
              <a:t>Hypothesis</a:t>
            </a:r>
            <a:r>
              <a:rPr lang="en-US" dirty="0" smtClean="0">
                <a:solidFill>
                  <a:srgbClr val="FF0000"/>
                </a:solidFill>
              </a:rPr>
              <a:t>: HLLs might not trust the L2Ls’   assistance;</a:t>
            </a:r>
            <a:endParaRPr lang="en-US" dirty="0">
              <a:solidFill>
                <a:srgbClr val="FF0000"/>
              </a:solidFill>
            </a:endParaRPr>
          </a:p>
          <a:p>
            <a:pPr marL="400050" lvl="1" indent="0">
              <a:buNone/>
            </a:pPr>
            <a:r>
              <a:rPr lang="en-US" u="sng" dirty="0" smtClean="0">
                <a:solidFill>
                  <a:srgbClr val="FF0000"/>
                </a:solidFill>
              </a:rPr>
              <a:t>Solution</a:t>
            </a:r>
            <a:r>
              <a:rPr lang="en-US" dirty="0" smtClean="0">
                <a:solidFill>
                  <a:srgbClr val="FF0000"/>
                </a:solidFill>
              </a:rPr>
              <a:t>: To maximize learning opportunities for both learners  the instructor could provide guidance regarding the  value of feedback.</a:t>
            </a:r>
            <a:endParaRPr lang="en-US" dirty="0">
              <a:solidFill>
                <a:srgbClr val="FF0000"/>
              </a:solidFill>
            </a:endParaRPr>
          </a:p>
        </p:txBody>
      </p:sp>
    </p:spTree>
    <p:extLst>
      <p:ext uri="{BB962C8B-B14F-4D97-AF65-F5344CB8AC3E}">
        <p14:creationId xmlns:p14="http://schemas.microsoft.com/office/powerpoint/2010/main" val="95618342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1" y="151808"/>
            <a:ext cx="8720919" cy="1143000"/>
          </a:xfrm>
        </p:spPr>
        <p:txBody>
          <a:bodyPr>
            <a:normAutofit/>
          </a:bodyPr>
          <a:lstStyle/>
          <a:p>
            <a:r>
              <a:rPr lang="en-US" dirty="0" smtClean="0"/>
              <a:t>This involves… </a:t>
            </a:r>
            <a:endParaRPr lang="en-US" dirty="0"/>
          </a:p>
        </p:txBody>
      </p:sp>
      <p:sp>
        <p:nvSpPr>
          <p:cNvPr id="3" name="Content Placeholder 2"/>
          <p:cNvSpPr>
            <a:spLocks noGrp="1"/>
          </p:cNvSpPr>
          <p:nvPr>
            <p:ph idx="1"/>
          </p:nvPr>
        </p:nvSpPr>
        <p:spPr>
          <a:xfrm>
            <a:off x="232011" y="1600200"/>
            <a:ext cx="8720919" cy="5100851"/>
          </a:xfrm>
        </p:spPr>
        <p:txBody>
          <a:bodyPr>
            <a:normAutofit fontScale="92500" lnSpcReduction="20000"/>
          </a:bodyPr>
          <a:lstStyle/>
          <a:p>
            <a:r>
              <a:rPr lang="en-US" dirty="0"/>
              <a:t>T</a:t>
            </a:r>
            <a:r>
              <a:rPr lang="en-US" dirty="0" smtClean="0"/>
              <a:t>he </a:t>
            </a:r>
            <a:r>
              <a:rPr lang="en-US" dirty="0"/>
              <a:t>"basic" rationale for group work in the subject (</a:t>
            </a:r>
            <a:r>
              <a:rPr lang="en-US" dirty="0" err="1"/>
              <a:t>eg</a:t>
            </a:r>
            <a:r>
              <a:rPr lang="en-US" dirty="0"/>
              <a:t>. why group work is required in this subject</a:t>
            </a:r>
            <a:r>
              <a:rPr lang="en-US" dirty="0" smtClean="0"/>
              <a:t>)</a:t>
            </a:r>
          </a:p>
          <a:p>
            <a:endParaRPr lang="en-US" sz="1400" dirty="0"/>
          </a:p>
          <a:p>
            <a:r>
              <a:rPr lang="en-US" dirty="0"/>
              <a:t>W</a:t>
            </a:r>
            <a:r>
              <a:rPr lang="en-US" dirty="0" smtClean="0"/>
              <a:t>hat </a:t>
            </a:r>
            <a:r>
              <a:rPr lang="en-US" dirty="0"/>
              <a:t>the group assignment will involve (</a:t>
            </a:r>
            <a:r>
              <a:rPr lang="en-US" dirty="0" err="1"/>
              <a:t>eg</a:t>
            </a:r>
            <a:r>
              <a:rPr lang="en-US" dirty="0"/>
              <a:t>. what the deliverables are</a:t>
            </a:r>
            <a:r>
              <a:rPr lang="en-US" dirty="0" smtClean="0"/>
              <a:t>)</a:t>
            </a:r>
          </a:p>
          <a:p>
            <a:endParaRPr lang="en-US" sz="1400" dirty="0"/>
          </a:p>
          <a:p>
            <a:r>
              <a:rPr lang="en-US" dirty="0"/>
              <a:t>T</a:t>
            </a:r>
            <a:r>
              <a:rPr lang="en-US" dirty="0" smtClean="0"/>
              <a:t>he </a:t>
            </a:r>
            <a:r>
              <a:rPr lang="en-US" dirty="0"/>
              <a:t>learning outcomes of group work (</a:t>
            </a:r>
            <a:r>
              <a:rPr lang="en-US" dirty="0" err="1"/>
              <a:t>eg</a:t>
            </a:r>
            <a:r>
              <a:rPr lang="en-US" dirty="0"/>
              <a:t>. what knowledge, skills and abilities the student will be expected to learn through group work). </a:t>
            </a:r>
            <a:endParaRPr lang="en-US" dirty="0" smtClean="0"/>
          </a:p>
          <a:p>
            <a:endParaRPr lang="en-US" sz="1400" dirty="0" smtClean="0"/>
          </a:p>
          <a:p>
            <a:r>
              <a:rPr lang="en-US" dirty="0"/>
              <a:t>H</a:t>
            </a:r>
            <a:r>
              <a:rPr lang="en-US" dirty="0" smtClean="0"/>
              <a:t>ow </a:t>
            </a:r>
            <a:r>
              <a:rPr lang="en-US" dirty="0"/>
              <a:t>members will be selected into groups and </a:t>
            </a:r>
            <a:r>
              <a:rPr lang="en-US" dirty="0" smtClean="0"/>
              <a:t>why</a:t>
            </a:r>
          </a:p>
          <a:p>
            <a:pPr marL="0" indent="0">
              <a:buNone/>
            </a:pPr>
            <a:r>
              <a:rPr lang="en-US" dirty="0" smtClean="0"/>
              <a:t> </a:t>
            </a:r>
          </a:p>
          <a:p>
            <a:pPr marL="0" indent="0">
              <a:buNone/>
            </a:pPr>
            <a:r>
              <a:rPr lang="en-US" sz="2100" dirty="0" smtClean="0"/>
              <a:t>From: Preparing students for </a:t>
            </a:r>
            <a:r>
              <a:rPr lang="en-US" sz="2100" dirty="0"/>
              <a:t>group work, http://</a:t>
            </a:r>
            <a:r>
              <a:rPr lang="en-US" sz="2100" dirty="0" err="1"/>
              <a:t>www.iml.uts.edu.au</a:t>
            </a:r>
            <a:r>
              <a:rPr lang="en-US" sz="2100" dirty="0"/>
              <a:t>/learn-teach/</a:t>
            </a:r>
            <a:r>
              <a:rPr lang="en-US" sz="2100" dirty="0" err="1"/>
              <a:t>groupwork</a:t>
            </a:r>
            <a:r>
              <a:rPr lang="en-US" sz="2100" dirty="0"/>
              <a:t>/unit2.html</a:t>
            </a:r>
          </a:p>
        </p:txBody>
      </p:sp>
    </p:spTree>
    <p:extLst>
      <p:ext uri="{BB962C8B-B14F-4D97-AF65-F5344CB8AC3E}">
        <p14:creationId xmlns:p14="http://schemas.microsoft.com/office/powerpoint/2010/main" val="118311146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456"/>
            <a:ext cx="8229600" cy="1021899"/>
          </a:xfrm>
        </p:spPr>
        <p:txBody>
          <a:bodyPr>
            <a:normAutofit fontScale="90000"/>
          </a:bodyPr>
          <a:lstStyle/>
          <a:p>
            <a:r>
              <a:rPr lang="en-US" b="1" dirty="0" smtClean="0"/>
              <a:t>Recall</a:t>
            </a:r>
            <a:r>
              <a:rPr lang="en-US" dirty="0" smtClean="0"/>
              <a:t>:</a:t>
            </a:r>
            <a:br>
              <a:rPr lang="en-US" dirty="0" smtClean="0"/>
            </a:br>
            <a:r>
              <a:rPr lang="en-US" dirty="0" smtClean="0"/>
              <a:t>Some elements of cooperative teams</a:t>
            </a:r>
            <a:endParaRPr lang="en-US" dirty="0"/>
          </a:p>
        </p:txBody>
      </p:sp>
      <p:sp>
        <p:nvSpPr>
          <p:cNvPr id="3" name="Content Placeholder 2"/>
          <p:cNvSpPr>
            <a:spLocks noGrp="1"/>
          </p:cNvSpPr>
          <p:nvPr>
            <p:ph idx="1"/>
          </p:nvPr>
        </p:nvSpPr>
        <p:spPr>
          <a:xfrm>
            <a:off x="457200" y="1600200"/>
            <a:ext cx="8229600" cy="4814248"/>
          </a:xfrm>
        </p:spPr>
        <p:txBody>
          <a:bodyPr>
            <a:normAutofit/>
          </a:bodyPr>
          <a:lstStyle/>
          <a:p>
            <a:r>
              <a:rPr lang="en-US" dirty="0" smtClean="0"/>
              <a:t>Activities are designed in such a way that group members need each other to complete them;</a:t>
            </a:r>
          </a:p>
          <a:p>
            <a:endParaRPr lang="en-US" sz="1300" dirty="0" smtClean="0"/>
          </a:p>
          <a:p>
            <a:r>
              <a:rPr lang="en-US" b="1" dirty="0" smtClean="0"/>
              <a:t>Members use interpersonal and small group skills that lead to achieving their goals and maintaining effective working relations.</a:t>
            </a:r>
            <a:endParaRPr lang="en-US" dirty="0" smtClean="0"/>
          </a:p>
          <a:p>
            <a:pPr marL="0" lvl="1" indent="0">
              <a:buNone/>
            </a:pPr>
            <a:r>
              <a:rPr lang="en-US" dirty="0" smtClean="0"/>
              <a:t> </a:t>
            </a:r>
          </a:p>
          <a:p>
            <a:pPr marL="0" lvl="1" indent="0">
              <a:buNone/>
            </a:pPr>
            <a:r>
              <a:rPr lang="en-US" sz="1600" dirty="0" smtClean="0"/>
              <a:t>(</a:t>
            </a:r>
            <a:r>
              <a:rPr lang="en-US" sz="1600" dirty="0"/>
              <a:t>Johnson</a:t>
            </a:r>
            <a:r>
              <a:rPr lang="en-US" sz="1700" dirty="0"/>
              <a:t>, D., Johnson, R. and Smith, K. (1991). </a:t>
            </a:r>
            <a:r>
              <a:rPr lang="en-US" sz="1700" i="1" dirty="0"/>
              <a:t>Cooperative Learning: Increasing College </a:t>
            </a:r>
            <a:r>
              <a:rPr lang="en-US" sz="1700" i="1" dirty="0" smtClean="0"/>
              <a:t>	Faculty </a:t>
            </a:r>
            <a:r>
              <a:rPr lang="en-US" sz="1700" i="1" dirty="0"/>
              <a:t>Instructional Productivity.</a:t>
            </a:r>
            <a:r>
              <a:rPr lang="en-US" sz="1700" dirty="0"/>
              <a:t> ASHE-ERIC Higher Education Report No. 4)</a:t>
            </a:r>
          </a:p>
          <a:p>
            <a:pPr marL="0" indent="0">
              <a:buNone/>
            </a:pPr>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418169169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65"/>
            <a:ext cx="8229600" cy="885422"/>
          </a:xfrm>
        </p:spPr>
        <p:txBody>
          <a:bodyPr/>
          <a:lstStyle/>
          <a:p>
            <a:r>
              <a:rPr lang="en-US" dirty="0" smtClean="0"/>
              <a:t>In short, pre-teach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1424006"/>
              </p:ext>
            </p:extLst>
          </p:nvPr>
        </p:nvGraphicFramePr>
        <p:xfrm>
          <a:off x="457200" y="1105469"/>
          <a:ext cx="8229600" cy="563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33414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about a mini-lesson for L2Ls?</a:t>
            </a:r>
            <a:endParaRPr lang="en-US" dirty="0"/>
          </a:p>
        </p:txBody>
      </p:sp>
    </p:spTree>
    <p:extLst>
      <p:ext uri="{BB962C8B-B14F-4D97-AF65-F5344CB8AC3E}">
        <p14:creationId xmlns:p14="http://schemas.microsoft.com/office/powerpoint/2010/main" val="133705042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1422" y="161749"/>
            <a:ext cx="8229600" cy="1143000"/>
          </a:xfrm>
        </p:spPr>
        <p:txBody>
          <a:bodyPr>
            <a:normAutofit fontScale="90000"/>
          </a:bodyPr>
          <a:lstStyle/>
          <a:p>
            <a:r>
              <a:rPr lang="en-US" dirty="0" smtClean="0"/>
              <a:t>Recall: Students see themselves as being in opposition</a:t>
            </a:r>
            <a:endParaRPr lang="en-US" dirty="0"/>
          </a:p>
        </p:txBody>
      </p:sp>
      <p:pic>
        <p:nvPicPr>
          <p:cNvPr id="15" name="Content Placeholder 14" descr="j0202109.jpg"/>
          <p:cNvPicPr>
            <a:picLocks noGrp="1" noChangeAspect="1"/>
          </p:cNvPicPr>
          <p:nvPr>
            <p:ph sz="half" idx="1"/>
          </p:nvPr>
        </p:nvPicPr>
        <p:blipFill>
          <a:blip r:embed="rId2">
            <a:extLst>
              <a:ext uri="{28A0092B-C50C-407E-A947-70E740481C1C}">
                <a14:useLocalDpi xmlns:a14="http://schemas.microsoft.com/office/drawing/2010/main" val="0"/>
              </a:ext>
            </a:extLst>
          </a:blip>
          <a:srcRect l="20479" r="20479"/>
          <a:stretch>
            <a:fillRect/>
          </a:stretch>
        </p:blipFill>
        <p:spPr>
          <a:xfrm>
            <a:off x="457201" y="1713972"/>
            <a:ext cx="2731910" cy="3061587"/>
          </a:xfrm>
        </p:spPr>
      </p:pic>
      <p:sp>
        <p:nvSpPr>
          <p:cNvPr id="3" name="Text Placeholder 2"/>
          <p:cNvSpPr>
            <a:spLocks noGrp="1"/>
          </p:cNvSpPr>
          <p:nvPr>
            <p:ph sz="half" idx="2"/>
          </p:nvPr>
        </p:nvSpPr>
        <p:spPr/>
        <p:txBody>
          <a:bodyPr/>
          <a:lstStyle/>
          <a:p>
            <a:pPr marL="0" indent="0">
              <a:buNone/>
            </a:pPr>
            <a:endParaRPr lang="en-US" dirty="0" smtClean="0"/>
          </a:p>
          <a:p>
            <a:pPr marL="0" indent="0">
              <a:buNone/>
            </a:pPr>
            <a:r>
              <a:rPr lang="en-US" dirty="0" smtClean="0"/>
              <a:t>.</a:t>
            </a:r>
            <a:endParaRPr lang="en-US" dirty="0"/>
          </a:p>
          <a:p>
            <a:pPr marL="0" indent="0">
              <a:buNone/>
            </a:pPr>
            <a:endParaRPr lang="en-US" dirty="0"/>
          </a:p>
        </p:txBody>
      </p:sp>
      <p:sp>
        <p:nvSpPr>
          <p:cNvPr id="4" name="TextBox 3"/>
          <p:cNvSpPr txBox="1"/>
          <p:nvPr/>
        </p:nvSpPr>
        <p:spPr>
          <a:xfrm>
            <a:off x="3612444" y="1728571"/>
            <a:ext cx="5249335" cy="3046988"/>
          </a:xfrm>
          <a:prstGeom prst="rect">
            <a:avLst/>
          </a:prstGeom>
          <a:noFill/>
        </p:spPr>
        <p:txBody>
          <a:bodyPr wrap="square" rtlCol="0">
            <a:spAutoFit/>
          </a:bodyPr>
          <a:lstStyle/>
          <a:p>
            <a:r>
              <a:rPr lang="en-US" sz="2400" dirty="0" smtClean="0"/>
              <a:t>I </a:t>
            </a:r>
            <a:r>
              <a:rPr lang="en-US" sz="2400" dirty="0"/>
              <a:t>felt like I had to hold back in order to get her to participate. She didn't understand some of the words that I wanted to use and I felt bad using words that she wasn't familiar with so I tried to keep it very simple so she wouldn't feel like the story wasn't hers just as much as it was mine</a:t>
            </a:r>
            <a:r>
              <a:rPr lang="en-US" sz="2400" dirty="0" smtClean="0"/>
              <a:t>. (</a:t>
            </a:r>
            <a:r>
              <a:rPr lang="en-US" sz="2400" dirty="0" err="1" smtClean="0"/>
              <a:t>Henshaw</a:t>
            </a:r>
            <a:r>
              <a:rPr lang="en-US" sz="2400" dirty="0" smtClean="0"/>
              <a:t>, 2015, p. 262)</a:t>
            </a:r>
            <a:endParaRPr lang="en-US" sz="2400" dirty="0"/>
          </a:p>
        </p:txBody>
      </p:sp>
      <p:sp>
        <p:nvSpPr>
          <p:cNvPr id="5" name="TextBox 4"/>
          <p:cNvSpPr txBox="1"/>
          <p:nvPr/>
        </p:nvSpPr>
        <p:spPr>
          <a:xfrm>
            <a:off x="127000" y="5122335"/>
            <a:ext cx="8988777" cy="1938992"/>
          </a:xfrm>
          <a:prstGeom prst="rect">
            <a:avLst/>
          </a:prstGeom>
          <a:noFill/>
        </p:spPr>
        <p:txBody>
          <a:bodyPr wrap="square" rtlCol="0">
            <a:spAutoFit/>
          </a:bodyPr>
          <a:lstStyle/>
          <a:p>
            <a:r>
              <a:rPr lang="en-US" sz="2400" dirty="0" smtClean="0">
                <a:solidFill>
                  <a:srgbClr val="FF0000"/>
                </a:solidFill>
              </a:rPr>
              <a:t>I </a:t>
            </a:r>
            <a:r>
              <a:rPr lang="en-US" sz="2400" dirty="0">
                <a:solidFill>
                  <a:srgbClr val="FF0000"/>
                </a:solidFill>
              </a:rPr>
              <a:t>liked having someone to work with, but my partner had a much better vocabulary than I did. I felt </a:t>
            </a:r>
            <a:r>
              <a:rPr lang="en-US" sz="2400" dirty="0" smtClean="0">
                <a:solidFill>
                  <a:srgbClr val="FF0000"/>
                </a:solidFill>
              </a:rPr>
              <a:t>unhelpful</a:t>
            </a:r>
            <a:r>
              <a:rPr lang="en-US" sz="2400" dirty="0">
                <a:solidFill>
                  <a:srgbClr val="FF0000"/>
                </a:solidFill>
              </a:rPr>
              <a:t> </a:t>
            </a:r>
            <a:r>
              <a:rPr lang="en-US" sz="2400" dirty="0"/>
              <a:t>(</a:t>
            </a:r>
            <a:r>
              <a:rPr lang="en-US" sz="2400" dirty="0" err="1"/>
              <a:t>Henshaw</a:t>
            </a:r>
            <a:r>
              <a:rPr lang="en-US" sz="2400" dirty="0"/>
              <a:t>, 2015, p. 262). </a:t>
            </a:r>
          </a:p>
          <a:p>
            <a:r>
              <a:rPr lang="en-US" sz="2400" dirty="0" smtClean="0"/>
              <a:t> </a:t>
            </a:r>
            <a:endParaRPr lang="en-US" sz="2400" dirty="0"/>
          </a:p>
          <a:p>
            <a:endParaRPr lang="en-US" sz="2400" dirty="0"/>
          </a:p>
          <a:p>
            <a:endParaRPr lang="en-US" sz="2400" dirty="0"/>
          </a:p>
        </p:txBody>
      </p:sp>
    </p:spTree>
    <p:extLst>
      <p:ext uri="{BB962C8B-B14F-4D97-AF65-F5344CB8AC3E}">
        <p14:creationId xmlns:p14="http://schemas.microsoft.com/office/powerpoint/2010/main" val="26064603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mini-lesson for L2Ls</a:t>
            </a:r>
            <a:endParaRPr lang="en-US" dirty="0"/>
          </a:p>
        </p:txBody>
      </p:sp>
      <p:sp>
        <p:nvSpPr>
          <p:cNvPr id="3" name="Content Placeholder 2"/>
          <p:cNvSpPr>
            <a:spLocks noGrp="1"/>
          </p:cNvSpPr>
          <p:nvPr>
            <p:ph sz="half" idx="1"/>
          </p:nvPr>
        </p:nvSpPr>
        <p:spPr>
          <a:xfrm>
            <a:off x="245660" y="1600200"/>
            <a:ext cx="4250140" cy="5155442"/>
          </a:xfrm>
        </p:spPr>
        <p:txBody>
          <a:bodyPr>
            <a:normAutofit/>
          </a:bodyPr>
          <a:lstStyle/>
          <a:p>
            <a:pPr marL="0" indent="0">
              <a:buNone/>
            </a:pPr>
            <a:r>
              <a:rPr lang="en-US" dirty="0" smtClean="0"/>
              <a:t>To prepare L2Ls for semi-authentic, communicate activities. Use the mini lesson to give them the knowledge and skills they will need to work alongside HLLs, e.g</a:t>
            </a:r>
            <a:r>
              <a:rPr lang="en-US" dirty="0"/>
              <a:t>. </a:t>
            </a:r>
            <a:r>
              <a:rPr lang="en-US" dirty="0" smtClean="0"/>
              <a:t>pre-teach:</a:t>
            </a:r>
          </a:p>
          <a:p>
            <a:r>
              <a:rPr lang="en-US" dirty="0" smtClean="0"/>
              <a:t>vocabulary and useful expressions;</a:t>
            </a:r>
          </a:p>
          <a:p>
            <a:r>
              <a:rPr lang="en-US" dirty="0"/>
              <a:t>b</a:t>
            </a:r>
            <a:r>
              <a:rPr lang="en-US" dirty="0" smtClean="0"/>
              <a:t>ackground knowledge of the target culture.</a:t>
            </a:r>
            <a:endParaRPr lang="en-US" dirty="0"/>
          </a:p>
        </p:txBody>
      </p:sp>
      <p:pic>
        <p:nvPicPr>
          <p:cNvPr id="5" name="Content Placeholder 4" descr="j0289528.jpg"/>
          <p:cNvPicPr>
            <a:picLocks noGrp="1" noChangeAspect="1"/>
          </p:cNvPicPr>
          <p:nvPr>
            <p:ph sz="half" idx="2"/>
          </p:nvPr>
        </p:nvPicPr>
        <p:blipFill>
          <a:blip r:embed="rId2">
            <a:extLst>
              <a:ext uri="{28A0092B-C50C-407E-A947-70E740481C1C}">
                <a14:useLocalDpi xmlns:a14="http://schemas.microsoft.com/office/drawing/2010/main" val="0"/>
              </a:ext>
            </a:extLst>
          </a:blip>
          <a:srcRect t="12644" b="12644"/>
          <a:stretch>
            <a:fillRect/>
          </a:stretch>
        </p:blipFill>
        <p:spPr>
          <a:xfrm>
            <a:off x="4648200" y="1600200"/>
            <a:ext cx="4038600" cy="4525963"/>
          </a:xfrm>
        </p:spPr>
      </p:pic>
    </p:spTree>
    <p:extLst>
      <p:ext uri="{BB962C8B-B14F-4D97-AF65-F5344CB8AC3E}">
        <p14:creationId xmlns:p14="http://schemas.microsoft.com/office/powerpoint/2010/main" val="151421634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65"/>
            <a:ext cx="8229600" cy="885422"/>
          </a:xfrm>
        </p:spPr>
        <p:txBody>
          <a:bodyPr/>
          <a:lstStyle/>
          <a:p>
            <a:r>
              <a:rPr lang="en-US" dirty="0" smtClean="0"/>
              <a:t>In short, pre-teach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864685"/>
              </p:ext>
            </p:extLst>
          </p:nvPr>
        </p:nvGraphicFramePr>
        <p:xfrm>
          <a:off x="457200" y="1105469"/>
          <a:ext cx="8229600" cy="563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15707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944562"/>
          </a:xfrm>
        </p:spPr>
        <p:txBody>
          <a:bodyPr>
            <a:normAutofit fontScale="90000"/>
          </a:bodyPr>
          <a:lstStyle/>
          <a:p>
            <a:r>
              <a:rPr lang="en-US" dirty="0" smtClean="0"/>
              <a:t>In sum: </a:t>
            </a:r>
            <a:br>
              <a:rPr lang="en-US" dirty="0" smtClean="0"/>
            </a:br>
            <a:r>
              <a:rPr lang="en-US" dirty="0" smtClean="0"/>
              <a:t>Two different preparation processes</a:t>
            </a:r>
            <a:endParaRPr lang="en-US" dirty="0"/>
          </a:p>
        </p:txBody>
      </p:sp>
      <p:sp>
        <p:nvSpPr>
          <p:cNvPr id="5" name="Text Placeholder 4"/>
          <p:cNvSpPr>
            <a:spLocks noGrp="1"/>
          </p:cNvSpPr>
          <p:nvPr>
            <p:ph type="body" idx="1"/>
          </p:nvPr>
        </p:nvSpPr>
        <p:spPr/>
        <p:txBody>
          <a:bodyPr>
            <a:normAutofit fontScale="92500" lnSpcReduction="20000"/>
          </a:bodyPr>
          <a:lstStyle/>
          <a:p>
            <a:pPr lvl="0"/>
            <a:r>
              <a:rPr lang="en-US" dirty="0" smtClean="0"/>
              <a:t>To prepare HLLs to work with L2Ls</a:t>
            </a:r>
          </a:p>
        </p:txBody>
      </p:sp>
      <p:sp>
        <p:nvSpPr>
          <p:cNvPr id="7" name="Text Placeholder 6"/>
          <p:cNvSpPr>
            <a:spLocks noGrp="1"/>
          </p:cNvSpPr>
          <p:nvPr>
            <p:ph type="body" sz="quarter" idx="3"/>
          </p:nvPr>
        </p:nvSpPr>
        <p:spPr/>
        <p:txBody>
          <a:bodyPr>
            <a:normAutofit fontScale="92500" lnSpcReduction="20000"/>
          </a:bodyPr>
          <a:lstStyle/>
          <a:p>
            <a:pPr lvl="0"/>
            <a:r>
              <a:rPr lang="en-US" dirty="0" smtClean="0"/>
              <a:t>To prepare L2Ls to work with HLLs</a:t>
            </a:r>
          </a:p>
        </p:txBody>
      </p:sp>
      <p:graphicFrame>
        <p:nvGraphicFramePr>
          <p:cNvPr id="9" name="Content Placeholder 3"/>
          <p:cNvGraphicFramePr>
            <a:graphicFrameLocks noGrp="1"/>
          </p:cNvGraphicFramePr>
          <p:nvPr>
            <p:ph sz="half" idx="2"/>
            <p:extLst>
              <p:ext uri="{D42A27DB-BD31-4B8C-83A1-F6EECF244321}">
                <p14:modId xmlns:p14="http://schemas.microsoft.com/office/powerpoint/2010/main" val="1723315291"/>
              </p:ext>
            </p:extLst>
          </p:nvPr>
        </p:nvGraphicFramePr>
        <p:xfrm>
          <a:off x="457200" y="2174874"/>
          <a:ext cx="4038600" cy="437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3"/>
          <p:cNvGraphicFramePr>
            <a:graphicFrameLocks noGrp="1"/>
          </p:cNvGraphicFramePr>
          <p:nvPr>
            <p:ph sz="quarter" idx="4"/>
            <p:extLst>
              <p:ext uri="{D42A27DB-BD31-4B8C-83A1-F6EECF244321}">
                <p14:modId xmlns:p14="http://schemas.microsoft.com/office/powerpoint/2010/main" val="4007862537"/>
              </p:ext>
            </p:extLst>
          </p:nvPr>
        </p:nvGraphicFramePr>
        <p:xfrm>
          <a:off x="4645025" y="2174874"/>
          <a:ext cx="4117975" cy="4378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314491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Let’s start with the non-</a:t>
            </a:r>
            <a:r>
              <a:rPr lang="en-US" dirty="0" err="1" smtClean="0"/>
              <a:t>negotiables</a:t>
            </a:r>
            <a:endParaRPr lang="en-US" dirty="0"/>
          </a:p>
        </p:txBody>
      </p:sp>
      <p:sp>
        <p:nvSpPr>
          <p:cNvPr id="8" name="Content Placeholder 7"/>
          <p:cNvSpPr>
            <a:spLocks noGrp="1"/>
          </p:cNvSpPr>
          <p:nvPr>
            <p:ph idx="1"/>
          </p:nvPr>
        </p:nvSpPr>
        <p:spPr>
          <a:xfrm>
            <a:off x="457200" y="1682750"/>
            <a:ext cx="8229600" cy="4525963"/>
          </a:xfrm>
        </p:spPr>
        <p:txBody>
          <a:bodyPr/>
          <a:lstStyle/>
          <a:p>
            <a:pPr marL="0" indent="0">
              <a:buNone/>
            </a:pPr>
            <a:r>
              <a:rPr lang="en-US" dirty="0"/>
              <a:t>Both student populations </a:t>
            </a:r>
            <a:r>
              <a:rPr lang="en-US" dirty="0" smtClean="0"/>
              <a:t>matter:</a:t>
            </a:r>
            <a:endParaRPr lang="en-US" dirty="0"/>
          </a:p>
          <a:p>
            <a:pPr marL="0" indent="0">
              <a:buNone/>
            </a:pPr>
            <a:endParaRPr lang="en-US" dirty="0"/>
          </a:p>
          <a:p>
            <a:pPr marL="857250" lvl="1" indent="-457200">
              <a:buFont typeface="Wingdings" charset="2"/>
              <a:buChar char="Ø"/>
            </a:pPr>
            <a:r>
              <a:rPr lang="en-US" strike="sngStrike" dirty="0"/>
              <a:t>Both learner-types benefit from instruction</a:t>
            </a:r>
          </a:p>
          <a:p>
            <a:pPr marL="857250" lvl="1" indent="-457200">
              <a:buFont typeface="Wingdings" charset="2"/>
              <a:buChar char="Ø"/>
            </a:pPr>
            <a:r>
              <a:rPr lang="en-US" dirty="0"/>
              <a:t>Both learner-types contribute to the learning process</a:t>
            </a:r>
          </a:p>
          <a:p>
            <a:pPr marL="857250" lvl="1" indent="-457200">
              <a:buFont typeface="Wingdings" charset="2"/>
              <a:buChar char="Ø"/>
            </a:pPr>
            <a:r>
              <a:rPr lang="en-US" strike="sngStrike" dirty="0"/>
              <a:t>There is positive student interdependence</a:t>
            </a:r>
          </a:p>
          <a:p>
            <a:pPr marL="0" indent="0">
              <a:buNone/>
            </a:pPr>
            <a:endParaRPr lang="en-US" dirty="0"/>
          </a:p>
        </p:txBody>
      </p:sp>
    </p:spTree>
    <p:extLst>
      <p:ext uri="{BB962C8B-B14F-4D97-AF65-F5344CB8AC3E}">
        <p14:creationId xmlns:p14="http://schemas.microsoft.com/office/powerpoint/2010/main" val="354073211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74638"/>
            <a:ext cx="8775511" cy="1143000"/>
          </a:xfrm>
        </p:spPr>
        <p:txBody>
          <a:bodyPr>
            <a:normAutofit fontScale="90000"/>
          </a:bodyPr>
          <a:lstStyle/>
          <a:p>
            <a:r>
              <a:rPr lang="en-US" dirty="0" smtClean="0"/>
              <a:t/>
            </a:r>
            <a:br>
              <a:rPr lang="en-US" dirty="0" smtClean="0"/>
            </a:br>
            <a:r>
              <a:rPr lang="en-US" dirty="0" smtClean="0"/>
              <a:t>The idea behind homogeneous groups is</a:t>
            </a:r>
            <a:r>
              <a:rPr lang="en-US" dirty="0"/>
              <a:t/>
            </a:r>
            <a:br>
              <a:rPr lang="en-US" dirty="0"/>
            </a:b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marL="857250" lvl="1" indent="-457200">
              <a:buFont typeface="Wingdings" charset="2"/>
              <a:buChar char="Ø"/>
            </a:pPr>
            <a:r>
              <a:rPr lang="en-US" dirty="0" smtClean="0"/>
              <a:t>Use them to create the conditions for both types of learners to participate in and derive benefit from instruction, either in cooperative learning groups or whole-class format;</a:t>
            </a:r>
          </a:p>
          <a:p>
            <a:pPr marL="857250" lvl="1" indent="-457200">
              <a:buFont typeface="Wingdings" charset="2"/>
              <a:buChar char="Ø"/>
            </a:pPr>
            <a:endParaRPr lang="en-US" sz="1200" dirty="0" smtClean="0"/>
          </a:p>
          <a:p>
            <a:pPr marL="857250" lvl="1" indent="-457200">
              <a:buFont typeface="Wingdings" charset="2"/>
              <a:buChar char="Ø"/>
            </a:pPr>
            <a:r>
              <a:rPr lang="en-US" dirty="0" smtClean="0">
                <a:solidFill>
                  <a:srgbClr val="000000"/>
                </a:solidFill>
              </a:rPr>
              <a:t>Mini lessons are a useful tool. (We will explore other tools.)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5601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388"/>
            <a:ext cx="8229600" cy="1143000"/>
          </a:xfrm>
        </p:spPr>
        <p:txBody>
          <a:bodyPr>
            <a:normAutofit/>
          </a:bodyPr>
          <a:lstStyle/>
          <a:p>
            <a:r>
              <a:rPr lang="en-US" dirty="0" smtClean="0"/>
              <a:t>Recapping</a:t>
            </a:r>
            <a:endParaRPr lang="en-US" dirty="0"/>
          </a:p>
        </p:txBody>
      </p:sp>
      <p:sp>
        <p:nvSpPr>
          <p:cNvPr id="7" name="Text Placeholder 6"/>
          <p:cNvSpPr>
            <a:spLocks noGrp="1"/>
          </p:cNvSpPr>
          <p:nvPr>
            <p:ph type="body" idx="1"/>
          </p:nvPr>
        </p:nvSpPr>
        <p:spPr/>
        <p:txBody>
          <a:bodyPr>
            <a:normAutofit fontScale="32500" lnSpcReduction="20000"/>
          </a:bodyPr>
          <a:lstStyle/>
          <a:p>
            <a:endParaRPr lang="en-US" dirty="0"/>
          </a:p>
          <a:p>
            <a:r>
              <a:rPr lang="en-US" sz="8600" dirty="0" smtClean="0"/>
              <a:t>Areas to attend </a:t>
            </a:r>
            <a:r>
              <a:rPr lang="en-US" sz="8600" dirty="0"/>
              <a:t>to:</a:t>
            </a:r>
          </a:p>
          <a:p>
            <a:endParaRPr lang="en-US" dirty="0"/>
          </a:p>
        </p:txBody>
      </p:sp>
      <p:sp>
        <p:nvSpPr>
          <p:cNvPr id="5" name="Content Placeholder 4"/>
          <p:cNvSpPr>
            <a:spLocks noGrp="1"/>
          </p:cNvSpPr>
          <p:nvPr>
            <p:ph sz="half" idx="2"/>
          </p:nvPr>
        </p:nvSpPr>
        <p:spPr>
          <a:xfrm>
            <a:off x="457200" y="2174875"/>
            <a:ext cx="3869140" cy="3951288"/>
          </a:xfrm>
        </p:spPr>
        <p:txBody>
          <a:bodyPr>
            <a:normAutofit fontScale="92500"/>
          </a:bodyPr>
          <a:lstStyle/>
          <a:p>
            <a:pPr>
              <a:buFont typeface="Wingdings" charset="2"/>
              <a:buChar char="ü"/>
            </a:pPr>
            <a:r>
              <a:rPr lang="en-US" sz="2800" u="sng" dirty="0" smtClean="0"/>
              <a:t>Language</a:t>
            </a:r>
            <a:r>
              <a:rPr lang="en-US" sz="2800" dirty="0" smtClean="0"/>
              <a:t> </a:t>
            </a:r>
            <a:r>
              <a:rPr lang="en-US" sz="2800" dirty="0"/>
              <a:t>– What students can do in the target </a:t>
            </a:r>
            <a:r>
              <a:rPr lang="en-US" sz="2800" dirty="0" smtClean="0"/>
              <a:t>language</a:t>
            </a:r>
          </a:p>
          <a:p>
            <a:pPr>
              <a:buFont typeface="Wingdings" charset="2"/>
              <a:buChar char="ü"/>
            </a:pPr>
            <a:endParaRPr lang="en-US" sz="900" dirty="0"/>
          </a:p>
          <a:p>
            <a:pPr>
              <a:buFont typeface="Wingdings" charset="2"/>
              <a:buChar char="ü"/>
            </a:pPr>
            <a:r>
              <a:rPr lang="en-US" sz="2800" u="sng" dirty="0">
                <a:solidFill>
                  <a:srgbClr val="FF0000"/>
                </a:solidFill>
              </a:rPr>
              <a:t>Learning</a:t>
            </a:r>
            <a:r>
              <a:rPr lang="en-US" sz="2800" dirty="0">
                <a:solidFill>
                  <a:srgbClr val="FF0000"/>
                </a:solidFill>
              </a:rPr>
              <a:t> – Students’ reactivity to </a:t>
            </a:r>
            <a:r>
              <a:rPr lang="en-US" sz="2800" dirty="0" smtClean="0">
                <a:solidFill>
                  <a:srgbClr val="FF0000"/>
                </a:solidFill>
              </a:rPr>
              <a:t>instruction</a:t>
            </a:r>
          </a:p>
          <a:p>
            <a:pPr>
              <a:buFont typeface="Wingdings" charset="2"/>
              <a:buChar char="ü"/>
            </a:pPr>
            <a:endParaRPr lang="en-US" sz="900" dirty="0"/>
          </a:p>
          <a:p>
            <a:pPr marL="457200" indent="-457200">
              <a:buFont typeface="Wingdings" charset="2"/>
              <a:buChar char="Ø"/>
            </a:pPr>
            <a:r>
              <a:rPr lang="en-US" sz="2800" u="sng" dirty="0"/>
              <a:t>Group membership </a:t>
            </a:r>
            <a:r>
              <a:rPr lang="en-US" sz="2800" dirty="0"/>
              <a:t>– Affect, aspirations, and </a:t>
            </a:r>
            <a:r>
              <a:rPr lang="en-US" sz="2800" dirty="0" smtClean="0"/>
              <a:t>culture</a:t>
            </a:r>
            <a:endParaRPr lang="en-US" sz="2800" dirty="0"/>
          </a:p>
        </p:txBody>
      </p:sp>
      <p:sp>
        <p:nvSpPr>
          <p:cNvPr id="8" name="Text Placeholder 7"/>
          <p:cNvSpPr>
            <a:spLocks noGrp="1"/>
          </p:cNvSpPr>
          <p:nvPr>
            <p:ph type="body" sz="quarter" idx="3"/>
          </p:nvPr>
        </p:nvSpPr>
        <p:spPr>
          <a:xfrm>
            <a:off x="4645025" y="1417638"/>
            <a:ext cx="4041775" cy="639762"/>
          </a:xfrm>
        </p:spPr>
        <p:txBody>
          <a:bodyPr>
            <a:normAutofit/>
          </a:bodyPr>
          <a:lstStyle/>
          <a:p>
            <a:r>
              <a:rPr lang="en-US" sz="2800" dirty="0" smtClean="0"/>
              <a:t>Strategies and tools:</a:t>
            </a:r>
            <a:endParaRPr lang="en-US" sz="2800" dirty="0"/>
          </a:p>
        </p:txBody>
      </p:sp>
      <p:sp>
        <p:nvSpPr>
          <p:cNvPr id="6" name="Content Placeholder 5"/>
          <p:cNvSpPr>
            <a:spLocks noGrp="1"/>
          </p:cNvSpPr>
          <p:nvPr>
            <p:ph sz="quarter" idx="4"/>
          </p:nvPr>
        </p:nvSpPr>
        <p:spPr>
          <a:xfrm>
            <a:off x="4497388" y="2174873"/>
            <a:ext cx="4360460" cy="4526177"/>
          </a:xfrm>
        </p:spPr>
        <p:txBody>
          <a:bodyPr>
            <a:normAutofit/>
          </a:bodyPr>
          <a:lstStyle/>
          <a:p>
            <a:pPr>
              <a:buFont typeface="Wingdings" charset="2"/>
              <a:buChar char="Ø"/>
            </a:pPr>
            <a:r>
              <a:rPr lang="en-US" sz="2600" u="sng" dirty="0" smtClean="0"/>
              <a:t>Flexible </a:t>
            </a:r>
            <a:r>
              <a:rPr lang="en-US" sz="2600" u="sng" dirty="0"/>
              <a:t>grouping</a:t>
            </a:r>
          </a:p>
          <a:p>
            <a:pPr lvl="1" indent="-342900">
              <a:buFont typeface="Wingdings" charset="2"/>
              <a:buChar char="ü"/>
            </a:pPr>
            <a:r>
              <a:rPr lang="en-US" dirty="0"/>
              <a:t>Heterogeneous/mixed groups </a:t>
            </a:r>
            <a:r>
              <a:rPr lang="en-US" dirty="0" smtClean="0"/>
              <a:t> (groups </a:t>
            </a:r>
            <a:r>
              <a:rPr lang="en-US" dirty="0"/>
              <a:t>with HLLs and </a:t>
            </a:r>
            <a:r>
              <a:rPr lang="en-US" dirty="0" smtClean="0"/>
              <a:t>L2Ls)</a:t>
            </a:r>
            <a:endParaRPr lang="en-US" dirty="0"/>
          </a:p>
          <a:p>
            <a:pPr lvl="1" indent="-342900">
              <a:buFont typeface="Wingdings" charset="2"/>
              <a:buChar char="ü"/>
            </a:pPr>
            <a:r>
              <a:rPr lang="en-US" dirty="0">
                <a:solidFill>
                  <a:srgbClr val="FF0000"/>
                </a:solidFill>
              </a:rPr>
              <a:t>Homogeneous groups </a:t>
            </a:r>
            <a:endParaRPr lang="en-US" dirty="0" smtClean="0">
              <a:solidFill>
                <a:srgbClr val="FF0000"/>
              </a:solidFill>
            </a:endParaRPr>
          </a:p>
          <a:p>
            <a:pPr marL="400050" lvl="1" indent="0">
              <a:buNone/>
            </a:pPr>
            <a:r>
              <a:rPr lang="en-US" dirty="0"/>
              <a:t>	 </a:t>
            </a:r>
            <a:r>
              <a:rPr lang="en-US" dirty="0" smtClean="0"/>
              <a:t>    (HLL</a:t>
            </a:r>
            <a:r>
              <a:rPr lang="en-US" dirty="0"/>
              <a:t>-only or L2L-only </a:t>
            </a:r>
            <a:r>
              <a:rPr lang="en-US" dirty="0" smtClean="0"/>
              <a:t>groups)</a:t>
            </a:r>
            <a:endParaRPr lang="en-US" dirty="0"/>
          </a:p>
          <a:p>
            <a:pPr>
              <a:buFont typeface="Wingdings" charset="2"/>
              <a:buChar char="ü"/>
            </a:pPr>
            <a:r>
              <a:rPr lang="en-US" sz="2600" u="sng" dirty="0" smtClean="0">
                <a:solidFill>
                  <a:srgbClr val="FF0000"/>
                </a:solidFill>
              </a:rPr>
              <a:t>Mini</a:t>
            </a:r>
            <a:r>
              <a:rPr lang="en-US" sz="2600" u="sng" dirty="0">
                <a:solidFill>
                  <a:srgbClr val="FF0000"/>
                </a:solidFill>
              </a:rPr>
              <a:t>-lessons</a:t>
            </a:r>
            <a:r>
              <a:rPr lang="en-US" sz="2600" u="sng" dirty="0"/>
              <a:t> </a:t>
            </a:r>
          </a:p>
          <a:p>
            <a:pPr>
              <a:buFont typeface="Wingdings" charset="2"/>
              <a:buChar char="Ø"/>
            </a:pPr>
            <a:r>
              <a:rPr lang="en-US" sz="2600" u="sng" dirty="0"/>
              <a:t>Agendas</a:t>
            </a:r>
            <a:r>
              <a:rPr lang="en-US" sz="2600" dirty="0"/>
              <a:t> </a:t>
            </a:r>
          </a:p>
          <a:p>
            <a:pPr>
              <a:buFont typeface="Wingdings" charset="2"/>
              <a:buChar char="Ø"/>
            </a:pPr>
            <a:r>
              <a:rPr lang="en-US" sz="2600" u="sng" dirty="0"/>
              <a:t>Anchoring activities </a:t>
            </a:r>
          </a:p>
          <a:p>
            <a:pPr>
              <a:buFont typeface="Wingdings" charset="2"/>
              <a:buChar char="Ø"/>
            </a:pPr>
            <a:r>
              <a:rPr lang="en-US" sz="2600" u="sng" dirty="0" smtClean="0"/>
              <a:t>Centers</a:t>
            </a:r>
            <a:endParaRPr lang="en-US" sz="2600" u="sng" dirty="0"/>
          </a:p>
        </p:txBody>
      </p:sp>
    </p:spTree>
    <p:extLst>
      <p:ext uri="{BB962C8B-B14F-4D97-AF65-F5344CB8AC3E}">
        <p14:creationId xmlns:p14="http://schemas.microsoft.com/office/powerpoint/2010/main" val="309556343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 next: Issues pertaining to group membership</a:t>
            </a:r>
            <a:endParaRPr lang="en-US" dirty="0"/>
          </a:p>
        </p:txBody>
      </p:sp>
    </p:spTree>
    <p:extLst>
      <p:ext uri="{BB962C8B-B14F-4D97-AF65-F5344CB8AC3E}">
        <p14:creationId xmlns:p14="http://schemas.microsoft.com/office/powerpoint/2010/main" val="116524118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388"/>
            <a:ext cx="8229600" cy="1143000"/>
          </a:xfrm>
        </p:spPr>
        <p:txBody>
          <a:bodyPr>
            <a:normAutofit/>
          </a:bodyPr>
          <a:lstStyle/>
          <a:p>
            <a:r>
              <a:rPr lang="en-US" dirty="0"/>
              <a:t>Making mixed classes work</a:t>
            </a:r>
          </a:p>
        </p:txBody>
      </p:sp>
      <p:sp>
        <p:nvSpPr>
          <p:cNvPr id="7" name="Text Placeholder 6"/>
          <p:cNvSpPr>
            <a:spLocks noGrp="1"/>
          </p:cNvSpPr>
          <p:nvPr>
            <p:ph type="body" idx="1"/>
          </p:nvPr>
        </p:nvSpPr>
        <p:spPr/>
        <p:txBody>
          <a:bodyPr>
            <a:normAutofit fontScale="32500" lnSpcReduction="20000"/>
          </a:bodyPr>
          <a:lstStyle/>
          <a:p>
            <a:endParaRPr lang="en-US" dirty="0"/>
          </a:p>
          <a:p>
            <a:r>
              <a:rPr lang="en-US" sz="8600" dirty="0" smtClean="0"/>
              <a:t>Areas to attend </a:t>
            </a:r>
            <a:r>
              <a:rPr lang="en-US" sz="8600" dirty="0"/>
              <a:t>to:</a:t>
            </a:r>
          </a:p>
          <a:p>
            <a:endParaRPr lang="en-US" dirty="0"/>
          </a:p>
        </p:txBody>
      </p:sp>
      <p:sp>
        <p:nvSpPr>
          <p:cNvPr id="5" name="Content Placeholder 4"/>
          <p:cNvSpPr>
            <a:spLocks noGrp="1"/>
          </p:cNvSpPr>
          <p:nvPr>
            <p:ph sz="half" idx="2"/>
          </p:nvPr>
        </p:nvSpPr>
        <p:spPr>
          <a:xfrm>
            <a:off x="457200" y="2174875"/>
            <a:ext cx="3869140" cy="3951288"/>
          </a:xfrm>
        </p:spPr>
        <p:txBody>
          <a:bodyPr>
            <a:normAutofit fontScale="92500"/>
          </a:bodyPr>
          <a:lstStyle/>
          <a:p>
            <a:pPr>
              <a:buFont typeface="Wingdings" charset="2"/>
              <a:buChar char="ü"/>
            </a:pPr>
            <a:r>
              <a:rPr lang="en-US" sz="2800" u="sng" dirty="0" smtClean="0"/>
              <a:t>Language</a:t>
            </a:r>
            <a:r>
              <a:rPr lang="en-US" sz="2800" dirty="0" smtClean="0"/>
              <a:t> </a:t>
            </a:r>
            <a:r>
              <a:rPr lang="en-US" sz="2800" dirty="0"/>
              <a:t>– What students can do in the target </a:t>
            </a:r>
            <a:r>
              <a:rPr lang="en-US" sz="2800" dirty="0" smtClean="0"/>
              <a:t>language</a:t>
            </a:r>
          </a:p>
          <a:p>
            <a:pPr>
              <a:buFont typeface="Wingdings" charset="2"/>
              <a:buChar char="ü"/>
            </a:pPr>
            <a:endParaRPr lang="en-US" sz="900" dirty="0"/>
          </a:p>
          <a:p>
            <a:pPr>
              <a:buFont typeface="Wingdings" charset="2"/>
              <a:buChar char="ü"/>
            </a:pPr>
            <a:r>
              <a:rPr lang="en-US" sz="2800" u="sng" dirty="0"/>
              <a:t>Learning</a:t>
            </a:r>
            <a:r>
              <a:rPr lang="en-US" sz="2800" dirty="0"/>
              <a:t> – Students’ reactivity to </a:t>
            </a:r>
            <a:r>
              <a:rPr lang="en-US" sz="2800" dirty="0" smtClean="0"/>
              <a:t>instruction</a:t>
            </a:r>
          </a:p>
          <a:p>
            <a:pPr>
              <a:buFont typeface="Wingdings" charset="2"/>
              <a:buChar char="ü"/>
            </a:pPr>
            <a:endParaRPr lang="en-US" sz="900" dirty="0"/>
          </a:p>
          <a:p>
            <a:pPr marL="457200" indent="-457200">
              <a:buFont typeface="Wingdings" charset="2"/>
              <a:buChar char="Ø"/>
            </a:pPr>
            <a:r>
              <a:rPr lang="en-US" sz="2800" u="sng" dirty="0">
                <a:solidFill>
                  <a:srgbClr val="FF0000"/>
                </a:solidFill>
              </a:rPr>
              <a:t>Group membership </a:t>
            </a:r>
            <a:r>
              <a:rPr lang="en-US" sz="2800" dirty="0"/>
              <a:t>– Affect, aspirations, and </a:t>
            </a:r>
            <a:r>
              <a:rPr lang="en-US" sz="2800" dirty="0" smtClean="0"/>
              <a:t>culture</a:t>
            </a:r>
            <a:endParaRPr lang="en-US" sz="2800" dirty="0"/>
          </a:p>
        </p:txBody>
      </p:sp>
      <p:sp>
        <p:nvSpPr>
          <p:cNvPr id="8" name="Text Placeholder 7"/>
          <p:cNvSpPr>
            <a:spLocks noGrp="1"/>
          </p:cNvSpPr>
          <p:nvPr>
            <p:ph type="body" sz="quarter" idx="3"/>
          </p:nvPr>
        </p:nvSpPr>
        <p:spPr>
          <a:xfrm>
            <a:off x="4645025" y="1417638"/>
            <a:ext cx="4041775" cy="639762"/>
          </a:xfrm>
        </p:spPr>
        <p:txBody>
          <a:bodyPr>
            <a:normAutofit/>
          </a:bodyPr>
          <a:lstStyle/>
          <a:p>
            <a:r>
              <a:rPr lang="en-US" sz="2800" dirty="0" smtClean="0"/>
              <a:t>Strategies and tools:</a:t>
            </a:r>
            <a:endParaRPr lang="en-US" sz="2800" dirty="0"/>
          </a:p>
        </p:txBody>
      </p:sp>
      <p:sp>
        <p:nvSpPr>
          <p:cNvPr id="6" name="Content Placeholder 5"/>
          <p:cNvSpPr>
            <a:spLocks noGrp="1"/>
          </p:cNvSpPr>
          <p:nvPr>
            <p:ph sz="quarter" idx="4"/>
          </p:nvPr>
        </p:nvSpPr>
        <p:spPr>
          <a:xfrm>
            <a:off x="4497388" y="2174873"/>
            <a:ext cx="4360460" cy="4526177"/>
          </a:xfrm>
        </p:spPr>
        <p:txBody>
          <a:bodyPr>
            <a:normAutofit/>
          </a:bodyPr>
          <a:lstStyle/>
          <a:p>
            <a:pPr>
              <a:buFont typeface="Wingdings" charset="2"/>
              <a:buChar char="Ø"/>
            </a:pPr>
            <a:r>
              <a:rPr lang="en-US" sz="2600" u="sng" dirty="0" smtClean="0"/>
              <a:t>Flexible </a:t>
            </a:r>
            <a:r>
              <a:rPr lang="en-US" sz="2600" u="sng" dirty="0"/>
              <a:t>grouping</a:t>
            </a:r>
          </a:p>
          <a:p>
            <a:pPr lvl="1" indent="-342900">
              <a:buFont typeface="Wingdings" charset="2"/>
              <a:buChar char="ü"/>
            </a:pPr>
            <a:r>
              <a:rPr lang="en-US" dirty="0"/>
              <a:t>Heterogeneous/mixed groups </a:t>
            </a:r>
            <a:r>
              <a:rPr lang="en-US" dirty="0" smtClean="0"/>
              <a:t> (groups </a:t>
            </a:r>
            <a:r>
              <a:rPr lang="en-US" dirty="0"/>
              <a:t>with HLLs and </a:t>
            </a:r>
            <a:r>
              <a:rPr lang="en-US" dirty="0" smtClean="0"/>
              <a:t>L2Ls)</a:t>
            </a:r>
            <a:endParaRPr lang="en-US" dirty="0"/>
          </a:p>
          <a:p>
            <a:pPr lvl="1" indent="-342900">
              <a:buFont typeface="Wingdings" charset="2"/>
              <a:buChar char="ü"/>
            </a:pPr>
            <a:r>
              <a:rPr lang="en-US" dirty="0"/>
              <a:t>Homogeneous groups </a:t>
            </a:r>
            <a:endParaRPr lang="en-US" dirty="0" smtClean="0"/>
          </a:p>
          <a:p>
            <a:pPr marL="400050" lvl="1" indent="0">
              <a:buNone/>
            </a:pPr>
            <a:r>
              <a:rPr lang="en-US" dirty="0"/>
              <a:t>	 </a:t>
            </a:r>
            <a:r>
              <a:rPr lang="en-US" dirty="0" smtClean="0"/>
              <a:t>    (HLL</a:t>
            </a:r>
            <a:r>
              <a:rPr lang="en-US" dirty="0"/>
              <a:t>-only or L2L-only </a:t>
            </a:r>
            <a:r>
              <a:rPr lang="en-US" dirty="0" smtClean="0"/>
              <a:t>groups)</a:t>
            </a:r>
            <a:endParaRPr lang="en-US" dirty="0"/>
          </a:p>
          <a:p>
            <a:pPr>
              <a:buFont typeface="Wingdings" charset="2"/>
              <a:buChar char="ü"/>
            </a:pPr>
            <a:r>
              <a:rPr lang="en-US" sz="2600" u="sng" dirty="0" smtClean="0"/>
              <a:t>Mini</a:t>
            </a:r>
            <a:r>
              <a:rPr lang="en-US" sz="2600" u="sng" dirty="0"/>
              <a:t>-lessons </a:t>
            </a:r>
          </a:p>
          <a:p>
            <a:pPr>
              <a:buFont typeface="Wingdings" charset="2"/>
              <a:buChar char="Ø"/>
            </a:pPr>
            <a:r>
              <a:rPr lang="en-US" sz="2600" u="sng" dirty="0"/>
              <a:t>Agendas</a:t>
            </a:r>
            <a:r>
              <a:rPr lang="en-US" sz="2600" dirty="0"/>
              <a:t> </a:t>
            </a:r>
          </a:p>
          <a:p>
            <a:pPr>
              <a:buFont typeface="Wingdings" charset="2"/>
              <a:buChar char="Ø"/>
            </a:pPr>
            <a:r>
              <a:rPr lang="en-US" sz="2600" u="sng" dirty="0"/>
              <a:t>Anchoring activities </a:t>
            </a:r>
          </a:p>
          <a:p>
            <a:pPr>
              <a:buFont typeface="Wingdings" charset="2"/>
              <a:buChar char="Ø"/>
            </a:pPr>
            <a:r>
              <a:rPr lang="en-US" sz="2600" u="sng" dirty="0" smtClean="0"/>
              <a:t>Centers</a:t>
            </a:r>
            <a:endParaRPr lang="en-US" sz="2600" u="sng" dirty="0"/>
          </a:p>
        </p:txBody>
      </p:sp>
    </p:spTree>
    <p:extLst>
      <p:ext uri="{BB962C8B-B14F-4D97-AF65-F5344CB8AC3E}">
        <p14:creationId xmlns:p14="http://schemas.microsoft.com/office/powerpoint/2010/main" val="126353446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mean by group membership</a:t>
            </a:r>
            <a:endParaRPr lang="en-US" dirty="0"/>
          </a:p>
        </p:txBody>
      </p:sp>
      <p:sp>
        <p:nvSpPr>
          <p:cNvPr id="3" name="Content Placeholder 2"/>
          <p:cNvSpPr>
            <a:spLocks noGrp="1"/>
          </p:cNvSpPr>
          <p:nvPr>
            <p:ph idx="1"/>
          </p:nvPr>
        </p:nvSpPr>
        <p:spPr/>
        <p:txBody>
          <a:bodyPr/>
          <a:lstStyle/>
          <a:p>
            <a:pPr marL="0" indent="0">
              <a:buNone/>
            </a:pPr>
            <a:r>
              <a:rPr lang="en-US" i="1" dirty="0" smtClean="0"/>
              <a:t>Affect</a:t>
            </a:r>
            <a:r>
              <a:rPr lang="en-US" i="1" dirty="0"/>
              <a:t>, </a:t>
            </a:r>
            <a:r>
              <a:rPr lang="en-US" i="1" dirty="0" smtClean="0"/>
              <a:t>motivation, </a:t>
            </a:r>
            <a:r>
              <a:rPr lang="en-US" i="1" dirty="0"/>
              <a:t>and culture</a:t>
            </a:r>
            <a:r>
              <a:rPr lang="en-US" dirty="0"/>
              <a:t>:</a:t>
            </a:r>
          </a:p>
          <a:p>
            <a:pPr marL="0" indent="0">
              <a:buNone/>
            </a:pPr>
            <a:endParaRPr lang="en-US" dirty="0" smtClean="0"/>
          </a:p>
          <a:p>
            <a:pPr marL="0" indent="0">
              <a:buNone/>
            </a:pPr>
            <a:r>
              <a:rPr lang="en-US" dirty="0"/>
              <a:t>Identity, family relations, community </a:t>
            </a:r>
            <a:r>
              <a:rPr lang="en-US" dirty="0" smtClean="0"/>
              <a:t>belonging</a:t>
            </a:r>
            <a:r>
              <a:rPr lang="en-US" dirty="0"/>
              <a:t>, </a:t>
            </a:r>
            <a:r>
              <a:rPr lang="en-US" dirty="0" smtClean="0"/>
              <a:t>navigating </a:t>
            </a:r>
            <a:r>
              <a:rPr lang="en-US" dirty="0"/>
              <a:t>	two cultures and </a:t>
            </a:r>
            <a:r>
              <a:rPr lang="en-US" dirty="0" smtClean="0"/>
              <a:t>languages, aspirations</a:t>
            </a:r>
            <a:r>
              <a:rPr lang="en-US" dirty="0"/>
              <a:t>, cultural practices and </a:t>
            </a:r>
            <a:r>
              <a:rPr lang="en-US" dirty="0" smtClean="0"/>
              <a:t>perspectives</a:t>
            </a:r>
            <a:r>
              <a:rPr lang="en-US" dirty="0"/>
              <a:t>, culture with a big C, etc.</a:t>
            </a:r>
          </a:p>
          <a:p>
            <a:pPr marL="0" indent="0">
              <a:buNone/>
            </a:pPr>
            <a:endParaRPr lang="en-US" dirty="0"/>
          </a:p>
        </p:txBody>
      </p:sp>
    </p:spTree>
    <p:extLst>
      <p:ext uri="{BB962C8B-B14F-4D97-AF65-F5344CB8AC3E}">
        <p14:creationId xmlns:p14="http://schemas.microsoft.com/office/powerpoint/2010/main" val="97485878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63623"/>
            <a:ext cx="8623496" cy="780439"/>
          </a:xfrm>
        </p:spPr>
        <p:txBody>
          <a:bodyPr>
            <a:normAutofit fontScale="90000"/>
          </a:bodyPr>
          <a:lstStyle/>
          <a:p>
            <a:pPr marL="0" indent="0"/>
            <a:r>
              <a:rPr lang="en-US" dirty="0"/>
              <a:t>These issues are very important for </a:t>
            </a:r>
            <a:r>
              <a:rPr lang="en-US" dirty="0" smtClean="0"/>
              <a:t>HLLs</a:t>
            </a:r>
            <a:endParaRPr lang="en-US" dirty="0"/>
          </a:p>
        </p:txBody>
      </p:sp>
      <p:sp>
        <p:nvSpPr>
          <p:cNvPr id="3" name="Content Placeholder 2"/>
          <p:cNvSpPr>
            <a:spLocks noGrp="1"/>
          </p:cNvSpPr>
          <p:nvPr>
            <p:ph idx="1"/>
          </p:nvPr>
        </p:nvSpPr>
        <p:spPr>
          <a:xfrm>
            <a:off x="457200" y="1076179"/>
            <a:ext cx="8229600" cy="5514536"/>
          </a:xfrm>
        </p:spPr>
        <p:txBody>
          <a:bodyPr>
            <a:normAutofit fontScale="92500" lnSpcReduction="20000"/>
          </a:bodyPr>
          <a:lstStyle/>
          <a:p>
            <a:r>
              <a:rPr lang="en-US" dirty="0" smtClean="0"/>
              <a:t>According to </a:t>
            </a:r>
            <a:r>
              <a:rPr lang="en-US" dirty="0"/>
              <a:t>He (2006) </a:t>
            </a:r>
            <a:r>
              <a:rPr lang="en-US" dirty="0" smtClean="0"/>
              <a:t>identity is “</a:t>
            </a:r>
            <a:r>
              <a:rPr lang="en-US" dirty="0"/>
              <a:t>the centerpiece rather than the background of HL development” (7)</a:t>
            </a:r>
            <a:r>
              <a:rPr lang="en-US" dirty="0" smtClean="0"/>
              <a:t>.</a:t>
            </a:r>
          </a:p>
          <a:p>
            <a:pPr marL="0" indent="0">
              <a:buNone/>
            </a:pPr>
            <a:endParaRPr lang="en-US" dirty="0" smtClean="0"/>
          </a:p>
          <a:p>
            <a:pPr marL="457200" lvl="1" indent="-457200">
              <a:buFont typeface="Arial" panose="020B0604020202020204" pitchFamily="34" charset="0"/>
              <a:buChar char="•"/>
            </a:pPr>
            <a:r>
              <a:rPr lang="en-US" sz="3200" dirty="0" smtClean="0"/>
              <a:t>Carreira </a:t>
            </a:r>
            <a:r>
              <a:rPr lang="en-US" sz="3200" dirty="0"/>
              <a:t>and </a:t>
            </a:r>
            <a:r>
              <a:rPr lang="en-US" sz="3200" dirty="0" err="1"/>
              <a:t>Kagan</a:t>
            </a:r>
            <a:r>
              <a:rPr lang="en-US" sz="3200" dirty="0"/>
              <a:t>, </a:t>
            </a:r>
            <a:r>
              <a:rPr lang="en-US" sz="3200" dirty="0" smtClean="0"/>
              <a:t>2011:</a:t>
            </a:r>
          </a:p>
          <a:p>
            <a:pPr marL="0" indent="0">
              <a:buNone/>
            </a:pPr>
            <a:r>
              <a:rPr lang="en-US" dirty="0" smtClean="0"/>
              <a:t>	Top three reasons why HLLs study their HL:</a:t>
            </a:r>
            <a:endParaRPr lang="en-US" dirty="0"/>
          </a:p>
          <a:p>
            <a:pPr marL="857250" lvl="1" indent="-457200"/>
            <a:r>
              <a:rPr lang="en-US" dirty="0" smtClean="0"/>
              <a:t>Finding </a:t>
            </a:r>
            <a:r>
              <a:rPr lang="en-US" dirty="0"/>
              <a:t>identity</a:t>
            </a:r>
          </a:p>
          <a:p>
            <a:pPr marL="857250" lvl="1" indent="-457200"/>
            <a:r>
              <a:rPr lang="en-US" dirty="0" smtClean="0"/>
              <a:t>Communicating </a:t>
            </a:r>
            <a:r>
              <a:rPr lang="en-US" dirty="0"/>
              <a:t>with family and friends in the U.S. </a:t>
            </a:r>
          </a:p>
          <a:p>
            <a:pPr marL="857250" lvl="1" indent="-457200"/>
            <a:r>
              <a:rPr lang="en-US" dirty="0"/>
              <a:t>Communicating with speakers of the HL outside the </a:t>
            </a:r>
            <a:r>
              <a:rPr lang="en-US" dirty="0" smtClean="0"/>
              <a:t>U.S.</a:t>
            </a:r>
          </a:p>
          <a:p>
            <a:pPr marL="857250" lvl="1" indent="-457200">
              <a:buFont typeface="Arial"/>
              <a:buChar char="•"/>
            </a:pPr>
            <a:endParaRPr lang="en-US" dirty="0" smtClean="0"/>
          </a:p>
          <a:p>
            <a:pPr marL="0" indent="0">
              <a:buNone/>
            </a:pPr>
            <a:r>
              <a:rPr lang="en-US" sz="2600" i="1" dirty="0" smtClean="0"/>
              <a:t>See also: </a:t>
            </a:r>
            <a:r>
              <a:rPr lang="en-US" sz="2600" i="1" dirty="0" err="1" smtClean="0"/>
              <a:t>Feuerverger</a:t>
            </a:r>
            <a:r>
              <a:rPr lang="en-US" sz="2600" i="1" dirty="0" smtClean="0"/>
              <a:t> </a:t>
            </a:r>
            <a:r>
              <a:rPr lang="en-US" sz="2600" i="1" dirty="0"/>
              <a:t>(1991), </a:t>
            </a:r>
            <a:r>
              <a:rPr lang="en-US" sz="2600" i="1" dirty="0" err="1"/>
              <a:t>Schwarzer</a:t>
            </a:r>
            <a:r>
              <a:rPr lang="en-US" sz="2600" i="1" dirty="0"/>
              <a:t> and </a:t>
            </a:r>
            <a:r>
              <a:rPr lang="en-US" sz="2600" i="1" dirty="0" err="1"/>
              <a:t>Petrón</a:t>
            </a:r>
            <a:r>
              <a:rPr lang="en-US" sz="2600" i="1" dirty="0"/>
              <a:t> (2005), </a:t>
            </a:r>
            <a:r>
              <a:rPr lang="en-US" sz="2600" i="1" dirty="0" err="1" smtClean="0"/>
              <a:t>Beaudrie</a:t>
            </a:r>
            <a:r>
              <a:rPr lang="en-US" sz="2600" i="1" dirty="0"/>
              <a:t>, </a:t>
            </a:r>
            <a:r>
              <a:rPr lang="en-US" sz="2600" i="1" dirty="0" err="1"/>
              <a:t>Ducar</a:t>
            </a:r>
            <a:r>
              <a:rPr lang="en-US" sz="2600" i="1" dirty="0"/>
              <a:t>, and </a:t>
            </a:r>
            <a:r>
              <a:rPr lang="en-US" sz="2600" i="1" dirty="0" err="1"/>
              <a:t>Relaño</a:t>
            </a:r>
            <a:r>
              <a:rPr lang="en-US" sz="2600" i="1" dirty="0"/>
              <a:t>-Pastor (2009)</a:t>
            </a:r>
          </a:p>
          <a:p>
            <a:pPr marL="857250" lvl="1" indent="-457200">
              <a:buFont typeface="Arial"/>
              <a:buChar char="•"/>
            </a:pPr>
            <a:endParaRPr lang="en-US" i="1" dirty="0"/>
          </a:p>
          <a:p>
            <a:endParaRPr lang="en-US" dirty="0" smtClean="0"/>
          </a:p>
          <a:p>
            <a:endParaRPr lang="en-US" dirty="0"/>
          </a:p>
        </p:txBody>
      </p:sp>
    </p:spTree>
    <p:extLst>
      <p:ext uri="{BB962C8B-B14F-4D97-AF65-F5344CB8AC3E}">
        <p14:creationId xmlns:p14="http://schemas.microsoft.com/office/powerpoint/2010/main" val="401901803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49381" y="177421"/>
            <a:ext cx="8771789" cy="6523629"/>
          </a:xfrm>
        </p:spPr>
        <p:txBody>
          <a:bodyPr>
            <a:normAutofit/>
          </a:bodyPr>
          <a:lstStyle/>
          <a:p>
            <a:pPr marL="0" indent="0" eaLnBrk="1" hangingPunct="1">
              <a:lnSpc>
                <a:spcPct val="80000"/>
              </a:lnSpc>
              <a:buFont typeface="Arial" charset="0"/>
              <a:buNone/>
            </a:pPr>
            <a:r>
              <a:rPr lang="en-US" sz="2800" dirty="0">
                <a:latin typeface="Calibri" charset="0"/>
                <a:ea typeface="ＭＳ Ｐゴシック" charset="0"/>
                <a:cs typeface="ＭＳ Ｐゴシック" charset="0"/>
              </a:rPr>
              <a:t>In high school I was one of very few Latinos. My friend and I were called the "Mexican kids". This was always funny to me because my Dad's family always told me I was American. In school I was labeled Mexican, but to the Mexicans, I am an American. I am part of each, but not fully accepted by either. In high school, I was considered Mexican because I spoke Spanish but I was considered "</a:t>
            </a:r>
            <a:r>
              <a:rPr lang="en-US" sz="2800" dirty="0" err="1">
                <a:latin typeface="Calibri" charset="0"/>
                <a:ea typeface="ＭＳ Ｐゴシック" charset="0"/>
                <a:cs typeface="ＭＳ Ｐゴシック" charset="0"/>
              </a:rPr>
              <a:t>Pocho</a:t>
            </a:r>
            <a:r>
              <a:rPr lang="en-US" sz="2800" dirty="0">
                <a:latin typeface="Calibri" charset="0"/>
                <a:ea typeface="ＭＳ Ｐゴシック" charset="0"/>
                <a:cs typeface="ＭＳ Ｐゴシック" charset="0"/>
              </a:rPr>
              <a:t>" by my Dad's family because my Spanish was not up to their standard. It's this weird duality in which you are stuck in the middle. Latinos are often told that they are not Americans but also that they are not connected to their heritage</a:t>
            </a:r>
            <a:r>
              <a:rPr lang="en-US" sz="2800" dirty="0">
                <a:solidFill>
                  <a:srgbClr val="FF0000"/>
                </a:solidFill>
                <a:latin typeface="Calibri" charset="0"/>
                <a:ea typeface="ＭＳ Ｐゴシック" charset="0"/>
                <a:cs typeface="ＭＳ Ｐゴシック" charset="0"/>
              </a:rPr>
              <a:t>. You take pride in both cultures and learn to deal with the rejection. You may never be fully embraced by either side</a:t>
            </a:r>
            <a:r>
              <a:rPr lang="en-US" sz="2800" dirty="0">
                <a:latin typeface="Calibri" charset="0"/>
                <a:ea typeface="ＭＳ Ｐゴシック" charset="0"/>
                <a:cs typeface="ＭＳ Ｐゴシック" charset="0"/>
              </a:rPr>
              <a:t>. </a:t>
            </a:r>
            <a:r>
              <a:rPr lang="en-US" sz="2800" dirty="0">
                <a:solidFill>
                  <a:srgbClr val="FF0000"/>
                </a:solidFill>
                <a:latin typeface="Calibri" charset="0"/>
                <a:ea typeface="ＭＳ Ｐゴシック" charset="0"/>
                <a:cs typeface="ＭＳ Ｐゴシック" charset="0"/>
              </a:rPr>
              <a:t>That's why you seek out other people like yourself. Socializing with people who share a common experience helps you deal with this </a:t>
            </a:r>
            <a:r>
              <a:rPr lang="en-US" sz="2800" dirty="0" smtClean="0">
                <a:solidFill>
                  <a:srgbClr val="FF0000"/>
                </a:solidFill>
                <a:latin typeface="Calibri" charset="0"/>
                <a:ea typeface="ＭＳ Ｐゴシック" charset="0"/>
                <a:cs typeface="ＭＳ Ｐゴシック" charset="0"/>
              </a:rPr>
              <a:t>experience. </a:t>
            </a:r>
          </a:p>
          <a:p>
            <a:pPr eaLnBrk="1" hangingPunct="1">
              <a:lnSpc>
                <a:spcPct val="80000"/>
              </a:lnSpc>
              <a:buFont typeface="Arial" charset="0"/>
              <a:buNone/>
            </a:pPr>
            <a:endParaRPr lang="en-US" sz="800" dirty="0">
              <a:solidFill>
                <a:srgbClr val="FF0000"/>
              </a:solidFill>
              <a:latin typeface="Calibri" charset="0"/>
              <a:ea typeface="ＭＳ Ｐゴシック" charset="0"/>
              <a:cs typeface="ＭＳ Ｐゴシック" charset="0"/>
            </a:endParaRPr>
          </a:p>
          <a:p>
            <a:pPr eaLnBrk="1" hangingPunct="1">
              <a:lnSpc>
                <a:spcPct val="80000"/>
              </a:lnSpc>
              <a:buFont typeface="Arial" charset="0"/>
              <a:buNone/>
            </a:pPr>
            <a:endParaRPr lang="en-US" sz="2400" dirty="0" smtClean="0">
              <a:latin typeface="Calibri" charset="0"/>
              <a:ea typeface="ＭＳ Ｐゴシック" charset="0"/>
              <a:cs typeface="ＭＳ Ｐゴシック" charset="0"/>
            </a:endParaRPr>
          </a:p>
          <a:p>
            <a:pPr eaLnBrk="1" hangingPunct="1">
              <a:lnSpc>
                <a:spcPct val="80000"/>
              </a:lnSpc>
              <a:buFont typeface="Arial" charset="0"/>
              <a:buNone/>
            </a:pPr>
            <a:r>
              <a:rPr lang="en-US" sz="2400" dirty="0" smtClean="0">
                <a:latin typeface="Calibri" charset="0"/>
                <a:ea typeface="ＭＳ Ｐゴシック" charset="0"/>
                <a:cs typeface="ＭＳ Ｐゴシック" charset="0"/>
              </a:rPr>
              <a:t>(</a:t>
            </a:r>
            <a:r>
              <a:rPr lang="en-US" sz="2400" dirty="0">
                <a:latin typeface="Calibri" charset="0"/>
                <a:ea typeface="ＭＳ Ｐゴシック" charset="0"/>
                <a:cs typeface="ＭＳ Ｐゴシック" charset="0"/>
              </a:rPr>
              <a:t>C</a:t>
            </a:r>
            <a:r>
              <a:rPr lang="en-US" sz="2400" dirty="0" smtClean="0">
                <a:latin typeface="Calibri" charset="0"/>
                <a:ea typeface="ＭＳ Ｐゴシック" charset="0"/>
                <a:cs typeface="ＭＳ Ｐゴシック" charset="0"/>
              </a:rPr>
              <a:t>arreira and </a:t>
            </a:r>
            <a:r>
              <a:rPr lang="en-US" sz="2400" dirty="0" err="1" smtClean="0">
                <a:latin typeface="Calibri" charset="0"/>
                <a:ea typeface="ＭＳ Ｐゴシック" charset="0"/>
                <a:cs typeface="ＭＳ Ｐゴシック" charset="0"/>
              </a:rPr>
              <a:t>Beeman</a:t>
            </a:r>
            <a:r>
              <a:rPr lang="en-US" sz="2400" dirty="0" smtClean="0">
                <a:latin typeface="Calibri" charset="0"/>
                <a:ea typeface="ＭＳ Ｐゴシック" charset="0"/>
                <a:cs typeface="ＭＳ Ｐゴシック" charset="0"/>
              </a:rPr>
              <a:t>, 2014, p.88)</a:t>
            </a:r>
            <a:endParaRPr lang="en-US" sz="2400" dirty="0">
              <a:latin typeface="Calibri" charset="0"/>
              <a:ea typeface="ＭＳ Ｐゴシック" charset="0"/>
              <a:cs typeface="ＭＳ Ｐゴシック" charset="0"/>
            </a:endParaRPr>
          </a:p>
          <a:p>
            <a:pPr eaLnBrk="1" hangingPunct="1">
              <a:lnSpc>
                <a:spcPct val="80000"/>
              </a:lnSpc>
              <a:buFont typeface="Arial" charset="0"/>
              <a:buNone/>
            </a:pPr>
            <a:endParaRPr lang="en-US" sz="2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1589109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However </a:t>
            </a:r>
          </a:p>
        </p:txBody>
      </p:sp>
      <p:sp>
        <p:nvSpPr>
          <p:cNvPr id="3" name="Content Placeholder 2"/>
          <p:cNvSpPr>
            <a:spLocks noGrp="1"/>
          </p:cNvSpPr>
          <p:nvPr>
            <p:ph idx="1"/>
          </p:nvPr>
        </p:nvSpPr>
        <p:spPr>
          <a:xfrm>
            <a:off x="457200" y="1849902"/>
            <a:ext cx="8229600" cy="4276261"/>
          </a:xfrm>
        </p:spPr>
        <p:txBody>
          <a:bodyPr>
            <a:normAutofit/>
          </a:bodyPr>
          <a:lstStyle/>
          <a:p>
            <a:pPr marL="0" indent="0">
              <a:buNone/>
            </a:pPr>
            <a:r>
              <a:rPr lang="en-US" dirty="0" smtClean="0"/>
              <a:t>these types of issues are </a:t>
            </a:r>
            <a:r>
              <a:rPr lang="en-US" dirty="0"/>
              <a:t>not given enough </a:t>
            </a:r>
            <a:r>
              <a:rPr lang="en-US" dirty="0" smtClean="0"/>
              <a:t>prominence </a:t>
            </a:r>
            <a:r>
              <a:rPr lang="en-US" dirty="0"/>
              <a:t>in HL courses (</a:t>
            </a:r>
            <a:r>
              <a:rPr lang="en-US" dirty="0" err="1" smtClean="0"/>
              <a:t>Beaudrie</a:t>
            </a:r>
            <a:r>
              <a:rPr lang="en-US" dirty="0" smtClean="0"/>
              <a:t>, </a:t>
            </a:r>
            <a:r>
              <a:rPr lang="en-US" dirty="0"/>
              <a:t>2011</a:t>
            </a:r>
            <a:r>
              <a:rPr lang="en-US" dirty="0" smtClean="0"/>
              <a:t>). </a:t>
            </a:r>
            <a:endParaRPr lang="en-US" dirty="0"/>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04622586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alerts us another </a:t>
            </a:r>
            <a:r>
              <a:rPr lang="en-US" dirty="0"/>
              <a:t>reason for separating HLLs</a:t>
            </a:r>
          </a:p>
        </p:txBody>
      </p:sp>
      <p:sp>
        <p:nvSpPr>
          <p:cNvPr id="3" name="Content Placeholder 2"/>
          <p:cNvSpPr>
            <a:spLocks noGrp="1"/>
          </p:cNvSpPr>
          <p:nvPr>
            <p:ph idx="1"/>
          </p:nvPr>
        </p:nvSpPr>
        <p:spPr/>
        <p:txBody>
          <a:bodyPr>
            <a:normAutofit/>
          </a:bodyPr>
          <a:lstStyle/>
          <a:p>
            <a:pPr marL="0" indent="0">
              <a:buNone/>
            </a:pPr>
            <a:endParaRPr lang="en-US" dirty="0" smtClean="0"/>
          </a:p>
          <a:p>
            <a:pPr lvl="1">
              <a:buFont typeface="Wingdings" charset="2"/>
              <a:buChar char="Ø"/>
            </a:pPr>
            <a:r>
              <a:rPr lang="en-US" dirty="0" smtClean="0"/>
              <a:t>To give them a forum to address issues relating to group membership (i.e. affect, motivation, culture, etc.) among themselves.</a:t>
            </a:r>
            <a:endParaRPr lang="en-US" sz="1200" dirty="0" smtClean="0"/>
          </a:p>
          <a:p>
            <a:endParaRPr lang="en-US" dirty="0" smtClean="0"/>
          </a:p>
        </p:txBody>
      </p:sp>
    </p:spTree>
    <p:extLst>
      <p:ext uri="{BB962C8B-B14F-4D97-AF65-F5344CB8AC3E}">
        <p14:creationId xmlns:p14="http://schemas.microsoft.com/office/powerpoint/2010/main" val="422779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review</a:t>
            </a:r>
            <a:endParaRPr lang="en-US" dirty="0"/>
          </a:p>
        </p:txBody>
      </p:sp>
      <p:sp>
        <p:nvSpPr>
          <p:cNvPr id="3" name="Text Placeholder 2"/>
          <p:cNvSpPr>
            <a:spLocks noGrp="1"/>
          </p:cNvSpPr>
          <p:nvPr>
            <p:ph idx="1"/>
          </p:nvPr>
        </p:nvSpPr>
        <p:spPr/>
        <p:txBody>
          <a:bodyPr/>
          <a:lstStyle/>
          <a:p>
            <a:r>
              <a:rPr lang="en-US" dirty="0" smtClean="0">
                <a:solidFill>
                  <a:schemeClr val="tx1"/>
                </a:solidFill>
              </a:rPr>
              <a:t>What were some of the </a:t>
            </a:r>
            <a:r>
              <a:rPr lang="en-US" dirty="0" smtClean="0"/>
              <a:t>themes identified earlier that are most engaging to HL learners?</a:t>
            </a:r>
            <a:r>
              <a:rPr lang="en-US" dirty="0" smtClean="0"/>
              <a:t>;</a:t>
            </a:r>
            <a:endParaRPr lang="en-US" dirty="0" smtClean="0"/>
          </a:p>
        </p:txBody>
      </p:sp>
    </p:spTree>
    <p:extLst>
      <p:ext uri="{BB962C8B-B14F-4D97-AF65-F5344CB8AC3E}">
        <p14:creationId xmlns:p14="http://schemas.microsoft.com/office/powerpoint/2010/main" val="19308395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36635</TotalTime>
  <Words>6805</Words>
  <Application>Microsoft Macintosh PowerPoint</Application>
  <PresentationFormat>On-screen Show (4:3)</PresentationFormat>
  <Paragraphs>873</Paragraphs>
  <Slides>147</Slides>
  <Notes>1</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Office Theme</vt:lpstr>
      <vt:lpstr>A Framework for Teaching  Mixed classes </vt:lpstr>
      <vt:lpstr>Warm up</vt:lpstr>
      <vt:lpstr> Making mixed class work:  The non-negotiables </vt:lpstr>
      <vt:lpstr>Positive student interdependence</vt:lpstr>
      <vt:lpstr>Making mixed classes work: Essential strategies and tools</vt:lpstr>
      <vt:lpstr>Let’s start with the non-negotiables</vt:lpstr>
      <vt:lpstr>Research on mixed classes: Learning from failures and successes</vt:lpstr>
      <vt:lpstr>Instruction is designed such that only one population benefits from instruction</vt:lpstr>
      <vt:lpstr>Let’s start with the non-negotiables</vt:lpstr>
      <vt:lpstr>Students see themselves as being in opposition, not interdependent</vt:lpstr>
      <vt:lpstr>Students see themselves as being in opposition, not interdependent</vt:lpstr>
      <vt:lpstr>Let’s start with the non-negotiables</vt:lpstr>
      <vt:lpstr>Benefits go mostly to one type of learner</vt:lpstr>
      <vt:lpstr>Let’s start with the non-negotiables</vt:lpstr>
      <vt:lpstr>Learning from Successes</vt:lpstr>
      <vt:lpstr>Both student populations matter </vt:lpstr>
      <vt:lpstr> Ribadeneira (2014) (cont.) </vt:lpstr>
      <vt:lpstr>Similar comments in other studies</vt:lpstr>
      <vt:lpstr>Positive student interdependence</vt:lpstr>
      <vt:lpstr>Positive learner interdependence </vt:lpstr>
      <vt:lpstr>Positive learner interdependence </vt:lpstr>
      <vt:lpstr>Structuring instructional activities to bring about cooperative learning</vt:lpstr>
      <vt:lpstr>What about competition?</vt:lpstr>
      <vt:lpstr>Discussion</vt:lpstr>
      <vt:lpstr>Designing Activities for positive student interdependence </vt:lpstr>
      <vt:lpstr>Some elements of cooperative teams</vt:lpstr>
      <vt:lpstr>A comparative look at HLLs and L2Ls</vt:lpstr>
      <vt:lpstr>HLLs linguistic strengths and needs are a function of</vt:lpstr>
      <vt:lpstr>L2Ls linguistic strengths and needs</vt:lpstr>
      <vt:lpstr>HLLs and L2Ls tend to have complimentary skills and needs</vt:lpstr>
      <vt:lpstr>Two studies by Melissa Bowles highlight the pedagogical significance of this information</vt:lpstr>
      <vt:lpstr>Two studies of paired interactions between HLLs and L2Ls (Bowles 2011)</vt:lpstr>
      <vt:lpstr>First study:  L2Ls benefited more from the activity</vt:lpstr>
      <vt:lpstr>Second study:  Both learners benefited from paired interactions</vt:lpstr>
      <vt:lpstr>What made the difference?</vt:lpstr>
      <vt:lpstr>First study: Mostly L2Ls benefited</vt:lpstr>
      <vt:lpstr>Second study: Both HLLs and L2Ls benefited</vt:lpstr>
      <vt:lpstr>Take home lesson from Bowles (2011) about mixed dyads</vt:lpstr>
      <vt:lpstr>But this is not enough…</vt:lpstr>
      <vt:lpstr>Examples of activities</vt:lpstr>
      <vt:lpstr>Cloze activity: HL-L2 learner groupings</vt:lpstr>
      <vt:lpstr>Other common activities </vt:lpstr>
      <vt:lpstr>Adaptations for mixed groups</vt:lpstr>
      <vt:lpstr>You can also get a lot of ideas from your students…</vt:lpstr>
      <vt:lpstr>Recall these quotes from  Ribadeneira (2014)</vt:lpstr>
      <vt:lpstr>PowerPoint Presentation</vt:lpstr>
      <vt:lpstr>PowerPoint Presentation</vt:lpstr>
      <vt:lpstr>But even with all of this…</vt:lpstr>
      <vt:lpstr>This relates to an earlier point</vt:lpstr>
      <vt:lpstr>Recapping</vt:lpstr>
      <vt:lpstr>However, keep in mind…  </vt:lpstr>
      <vt:lpstr>L2 vs. HL explanations… (adapted from Beaudrie, Ducar, &amp; Potowski, 2011)</vt:lpstr>
      <vt:lpstr>Where we are:</vt:lpstr>
      <vt:lpstr>UP next: Learning and homogeneous groups</vt:lpstr>
      <vt:lpstr>Making Mixed Classes Work</vt:lpstr>
      <vt:lpstr>How many times has this  happened to you?</vt:lpstr>
      <vt:lpstr>HLLs and L2Ls approach learning tasks in very different ways (Torres, 2013)</vt:lpstr>
      <vt:lpstr>PowerPoint Presentation</vt:lpstr>
      <vt:lpstr>The essence of the problem</vt:lpstr>
      <vt:lpstr>Why this matters</vt:lpstr>
      <vt:lpstr>There is also the issue of  Disciplinary literacy</vt:lpstr>
      <vt:lpstr>Disciplinary literacy also connects with reactivity to instruction</vt:lpstr>
      <vt:lpstr>Disciplinary literacy in mixed classes</vt:lpstr>
      <vt:lpstr>Why this matters</vt:lpstr>
      <vt:lpstr>Recall:</vt:lpstr>
      <vt:lpstr>To make mixed classes work for HLLs</vt:lpstr>
      <vt:lpstr>This brings us to another grouping strategy</vt:lpstr>
      <vt:lpstr>Making Mixed Classes Work</vt:lpstr>
      <vt:lpstr> The general idea </vt:lpstr>
      <vt:lpstr>Going back to two examples</vt:lpstr>
      <vt:lpstr>The past tense activity</vt:lpstr>
      <vt:lpstr> Cloze activity: HL-L2 learner groupings</vt:lpstr>
      <vt:lpstr>In short,  to ensure that HLLs are onboard </vt:lpstr>
      <vt:lpstr>The tool: The mini-lesson</vt:lpstr>
      <vt:lpstr> What would go into a mini-lesson for HLLs? </vt:lpstr>
      <vt:lpstr>For disciplinary literacy:  Teach grammatical terminology</vt:lpstr>
      <vt:lpstr>Recall: L2 vs. HL explanations… (adapted from Beaudrie, Ducar, &amp; Potowski, 2011)</vt:lpstr>
      <vt:lpstr>To get HLLs to focus on form: Give them a map of learning</vt:lpstr>
      <vt:lpstr> Use the mini-lesson to give HLLs a map of learning and grammatical terminology before they work with L2Ls </vt:lpstr>
      <vt:lpstr>Also, use the mini-lesson to prepare students to operate effectively in groups</vt:lpstr>
      <vt:lpstr>Recall</vt:lpstr>
      <vt:lpstr>This involves… </vt:lpstr>
      <vt:lpstr>Recall: Some elements of cooperative teams</vt:lpstr>
      <vt:lpstr>In short, pre-teach</vt:lpstr>
      <vt:lpstr>What about a mini-lesson for L2Ls?</vt:lpstr>
      <vt:lpstr>Recall: Students see themselves as being in opposition</vt:lpstr>
      <vt:lpstr>A mini-lesson for L2Ls</vt:lpstr>
      <vt:lpstr>In short, pre-teach</vt:lpstr>
      <vt:lpstr>In sum:  Two different preparation processes</vt:lpstr>
      <vt:lpstr> The idea behind homogeneous groups is </vt:lpstr>
      <vt:lpstr>Recapping</vt:lpstr>
      <vt:lpstr>Up next: Issues pertaining to group membership</vt:lpstr>
      <vt:lpstr>Making mixed classes work</vt:lpstr>
      <vt:lpstr>What we mean by group membership</vt:lpstr>
      <vt:lpstr>These issues are very important for HLLs</vt:lpstr>
      <vt:lpstr>PowerPoint Presentation</vt:lpstr>
      <vt:lpstr>However </vt:lpstr>
      <vt:lpstr>This alerts us another reason for separating HLLs</vt:lpstr>
      <vt:lpstr>Brief review</vt:lpstr>
      <vt:lpstr>Leveraging Differences</vt:lpstr>
      <vt:lpstr>PowerPoint Presentation</vt:lpstr>
      <vt:lpstr>PowerPoint Presentation</vt:lpstr>
      <vt:lpstr>PowerPoint Presentation</vt:lpstr>
      <vt:lpstr>How does this relate to mixed classes?</vt:lpstr>
      <vt:lpstr>Tools and strategies for facilitating the exchange of perspectives</vt:lpstr>
      <vt:lpstr>Activity</vt:lpstr>
      <vt:lpstr> What are some stereotypes about the US and the target culture regarding child rearing, etc.? </vt:lpstr>
      <vt:lpstr>Step 1: Separate the two groups for a first pass over prompt</vt:lpstr>
      <vt:lpstr>Purpose of this step</vt:lpstr>
      <vt:lpstr>Activity</vt:lpstr>
      <vt:lpstr>HL and L2 learners fill out a Y-chart</vt:lpstr>
      <vt:lpstr>Step 2: HLLs and L2Ls come together</vt:lpstr>
      <vt:lpstr>Purpose of Step 2</vt:lpstr>
      <vt:lpstr>Step 3: The exit card</vt:lpstr>
      <vt:lpstr>The idea behind Step 3</vt:lpstr>
      <vt:lpstr>In short, this activity exemplifies key elements of cooperative teams</vt:lpstr>
      <vt:lpstr>To reiterate the three steps</vt:lpstr>
      <vt:lpstr>Step 1: Separate the two groups for a first pass over prompt</vt:lpstr>
      <vt:lpstr>Step 2: HLLs and L2Ls come together</vt:lpstr>
      <vt:lpstr>Step 3:  Reflection (The exit card)</vt:lpstr>
      <vt:lpstr>Note: What makes this activity work is</vt:lpstr>
      <vt:lpstr>In sum…</vt:lpstr>
      <vt:lpstr>Before closing this discussion…</vt:lpstr>
      <vt:lpstr>Using HLLs as cultural experts</vt:lpstr>
      <vt:lpstr>Negatives</vt:lpstr>
      <vt:lpstr>A better approach:  Compare and contrast</vt:lpstr>
      <vt:lpstr>Recapping</vt:lpstr>
      <vt:lpstr>Up next: Tools for managing flexible grouping</vt:lpstr>
      <vt:lpstr>Making mixed classes work</vt:lpstr>
      <vt:lpstr> Classroom management </vt:lpstr>
      <vt:lpstr>Without the proper tools…</vt:lpstr>
      <vt:lpstr>Tools and strategies  that support mini-lessons</vt:lpstr>
      <vt:lpstr>Agendas</vt:lpstr>
      <vt:lpstr>Sample agenda from my class  (an HL class)</vt:lpstr>
      <vt:lpstr>Agendas</vt:lpstr>
      <vt:lpstr>Tools for managing mini-lessons</vt:lpstr>
      <vt:lpstr>Anchoring activities</vt:lpstr>
      <vt:lpstr>Sample anchoring activities</vt:lpstr>
      <vt:lpstr>Anchoring activities</vt:lpstr>
      <vt:lpstr>Tools for managing mini-lessons</vt:lpstr>
      <vt:lpstr>Learning Centers</vt:lpstr>
      <vt:lpstr>Components of a Learning Center</vt:lpstr>
      <vt:lpstr>Learning Centers</vt:lpstr>
      <vt:lpstr>Summarizing</vt:lpstr>
      <vt:lpstr>Summarizing (cont.)</vt:lpstr>
      <vt:lpstr>Recall: Outstanding issues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Carreira</dc:creator>
  <cp:lastModifiedBy>xx xxx</cp:lastModifiedBy>
  <cp:revision>344</cp:revision>
  <dcterms:created xsi:type="dcterms:W3CDTF">2015-10-16T17:52:37Z</dcterms:created>
  <dcterms:modified xsi:type="dcterms:W3CDTF">2016-04-01T04:53:18Z</dcterms:modified>
</cp:coreProperties>
</file>